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Mon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regular.fntdata"/><Relationship Id="rId11" Type="http://schemas.openxmlformats.org/officeDocument/2006/relationships/slide" Target="slides/slide6.xml"/><Relationship Id="rId22" Type="http://schemas.openxmlformats.org/officeDocument/2006/relationships/font" Target="fonts/RobotoMono-italic.fntdata"/><Relationship Id="rId10" Type="http://schemas.openxmlformats.org/officeDocument/2006/relationships/slide" Target="slides/slide5.xml"/><Relationship Id="rId21"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With the lead up to the Olympics I thought it would be interesting to analyse athlete performance/host country. </a:t>
            </a:r>
            <a:r>
              <a:rPr lang="en-GB" sz="1200">
                <a:solidFill>
                  <a:schemeClr val="dk1"/>
                </a:solidFill>
                <a:latin typeface="Roboto Mono"/>
                <a:ea typeface="Roboto Mono"/>
                <a:cs typeface="Roboto Mono"/>
                <a:sym typeface="Roboto Mono"/>
              </a:rPr>
              <a:t>World cups and championships - most like the olympic format. </a:t>
            </a:r>
            <a:r>
              <a:rPr lang="en-GB">
                <a:latin typeface="Roboto Mono"/>
                <a:ea typeface="Roboto Mono"/>
                <a:cs typeface="Roboto Mono"/>
                <a:sym typeface="Roboto Mono"/>
              </a:rPr>
              <a:t>Olympics will also involve three disciplines but I am using only bouldering and lead as speed is so different to the two and not where people get their points to win the World Cup and Championships. </a:t>
            </a:r>
            <a:endParaRPr>
              <a:latin typeface="Roboto Mono"/>
              <a:ea typeface="Roboto Mono"/>
              <a:cs typeface="Roboto Mono"/>
              <a:sym typeface="Roboto Mon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1c14fdbc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1c14fdbc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1c14fdbc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1c14fdbc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You could say country does affect performance - Is there more money invested in bouldering? If there are more competitors that </a:t>
            </a:r>
            <a:r>
              <a:rPr lang="en-GB">
                <a:latin typeface="Roboto Mono"/>
                <a:ea typeface="Roboto Mono"/>
                <a:cs typeface="Roboto Mono"/>
                <a:sym typeface="Roboto Mono"/>
              </a:rPr>
              <a:t>definitely</a:t>
            </a:r>
            <a:r>
              <a:rPr lang="en-GB">
                <a:latin typeface="Roboto Mono"/>
                <a:ea typeface="Roboto Mono"/>
                <a:cs typeface="Roboto Mono"/>
                <a:sym typeface="Roboto Mono"/>
              </a:rPr>
              <a:t> affects performance of athletes. Especially given it is the run up to the Olympics - Bouldering has a lot more attention. </a:t>
            </a:r>
            <a:r>
              <a:rPr lang="en-GB">
                <a:solidFill>
                  <a:schemeClr val="dk1"/>
                </a:solidFill>
                <a:latin typeface="Roboto Mono"/>
                <a:ea typeface="Roboto Mono"/>
                <a:cs typeface="Roboto Mono"/>
                <a:sym typeface="Roboto Mono"/>
              </a:rPr>
              <a:t>Although with my data we can’t say the host country affects performance, there is an indication that there is a disparity between lead and boulder - However, this needs more digging into.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1c14fdbc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1c14fdbc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GB" sz="1400">
                <a:solidFill>
                  <a:schemeClr val="dk1"/>
                </a:solidFill>
                <a:latin typeface="Roboto Mono"/>
                <a:ea typeface="Roboto Mono"/>
                <a:cs typeface="Roboto Mono"/>
                <a:sym typeface="Roboto Mono"/>
              </a:rPr>
              <a:t>From this sample of competition data we can’t infer that is it the host country. Especially with lead climbing it indicates it to be more based on the problem set.</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1c14fdbc7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1c14fdbc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1c14fdbc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1c14fdbc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8fc6fcf7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8fc6fcf7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8fc6fcf7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8fc6fcf7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8fc6fcf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8fc6fcf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8fc6fcf7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8fc6fcf7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8fc6fcf7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8fc6fcf7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666666"/>
                </a:solidFill>
                <a:latin typeface="Roboto Mono"/>
                <a:ea typeface="Roboto Mono"/>
                <a:cs typeface="Roboto Mono"/>
                <a:sym typeface="Roboto Mono"/>
              </a:rPr>
              <a:t>Average age of climbers varied between 22-23. Gender there was quite a few unknowns so I left it out in the end. There seems to be more tops generally in 2018 than 19 which could indicate something was happening this year but it doesn’t seem to be led by what country the competition is hosted at. Generally they are all looking similar and no trend can be seen. Although, USA and Switzerland (in 2019) do look like they’ve been a bit easier especially USA. This could be down to the problems set that year.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8fc6fcf7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8fc6fcf7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USA less popular of the Worldcup series, this could be what is influencing the numbers. There seems to be some fluctuation with there being more competitors overall in 2019. This could be a dependency that is influencing numbers overall. This could possibly answer to the difference in success and points in 2018 and 2019. Maybe 2018 was a training/time out year? Without more information from past competitions we couldn’t confidently state there has been a significant difference. A year before the Olympics was suppose to be, it is interesting that USA is still not popular. (Could this be money related issue?). </a:t>
            </a:r>
            <a:endParaRPr>
              <a:latin typeface="Roboto Mono"/>
              <a:ea typeface="Roboto Mono"/>
              <a:cs typeface="Roboto Mono"/>
              <a:sym typeface="Roboto Mon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8fc6fcf7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8fc6fcf7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666666"/>
                </a:solidFill>
                <a:latin typeface="Roboto Mono"/>
                <a:ea typeface="Roboto Mono"/>
                <a:cs typeface="Roboto Mono"/>
                <a:sym typeface="Roboto Mono"/>
              </a:rPr>
              <a:t>Average age of climbers varied between 29-26. This was sporadic throughout all competitors and distance made on the routes - Age seems unrelated once again. Easier to visualise the difficulty of the route. Nearly topped is the last panel. Grey is the middle panels and yellow is the first few panels. Japan looks hard but this is the Olympic qualifying event. Slovenia looks like its had a running of hard routes. This graph shows quite nicely that it is down to the route that affects an athletes performance. No countries look massively different except when routes appear easier (more go past the first few panels and there is high number of midpoints).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8fc6fcf7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8fc6fcf7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Unlike bouldering, there doesn’t seem to really be much of an increase. It is interesting to see how focussed the lead competitions are in Europe. Lead climbing also seems less popular overall. Here it would have helped to have the heights and weights of climbers. I think it would have added more weight to whether the difference in performance was due to the route specifically. Seeing the comparison to lead climbing and bouldering made me think differently about my question. The country could impact the performance of climbers but not just due to the “route-setters”/”problem-setters”. </a:t>
            </a:r>
            <a:endParaRPr>
              <a:latin typeface="Roboto Mono"/>
              <a:ea typeface="Roboto Mono"/>
              <a:cs typeface="Roboto Mono"/>
              <a:sym typeface="Roboto Mon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www.kaggle.com/brkurzawa" TargetMode="External"/><Relationship Id="rId4" Type="http://schemas.openxmlformats.org/officeDocument/2006/relationships/hyperlink" Target="https://www.kaggle.com/brkurzawa" TargetMode="External"/><Relationship Id="rId5" Type="http://schemas.openxmlformats.org/officeDocument/2006/relationships/hyperlink" Target="https://www.kaggle.com/brkurzawa/ifsc-sport-climbing-competition-results/tasks" TargetMode="External"/><Relationship Id="rId6" Type="http://schemas.openxmlformats.org/officeDocument/2006/relationships/hyperlink" Target="https://www.kaggle.com/anthonygiorgio/ifsc-climbing-competition-results-1991-2019" TargetMode="External"/><Relationship Id="rId7"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0.png"/><Relationship Id="rId9" Type="http://schemas.openxmlformats.org/officeDocument/2006/relationships/image" Target="../media/image11.png"/><Relationship Id="rId5" Type="http://schemas.openxmlformats.org/officeDocument/2006/relationships/image" Target="../media/image25.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1866900" y="28575"/>
            <a:ext cx="7277100" cy="5086350"/>
          </a:xfrm>
          <a:prstGeom prst="rect">
            <a:avLst/>
          </a:prstGeom>
          <a:noFill/>
          <a:ln>
            <a:noFill/>
          </a:ln>
        </p:spPr>
      </p:pic>
      <p:pic>
        <p:nvPicPr>
          <p:cNvPr id="57" name="Google Shape;57;p13"/>
          <p:cNvPicPr preferRelativeResize="0"/>
          <p:nvPr/>
        </p:nvPicPr>
        <p:blipFill>
          <a:blip r:embed="rId4">
            <a:alphaModFix/>
          </a:blip>
          <a:stretch>
            <a:fillRect/>
          </a:stretch>
        </p:blipFill>
        <p:spPr>
          <a:xfrm rot="-5400000">
            <a:off x="-2282737" y="1376125"/>
            <a:ext cx="6372225" cy="2571750"/>
          </a:xfrm>
          <a:prstGeom prst="rect">
            <a:avLst/>
          </a:prstGeom>
          <a:noFill/>
          <a:ln>
            <a:noFill/>
          </a:ln>
        </p:spPr>
      </p:pic>
      <p:sp>
        <p:nvSpPr>
          <p:cNvPr id="58" name="Google Shape;58;p13"/>
          <p:cNvSpPr txBox="1"/>
          <p:nvPr/>
        </p:nvSpPr>
        <p:spPr>
          <a:xfrm>
            <a:off x="3055175" y="2204363"/>
            <a:ext cx="5156400" cy="915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Roboto Mono"/>
                <a:ea typeface="Roboto Mono"/>
                <a:cs typeface="Roboto Mono"/>
                <a:sym typeface="Roboto Mono"/>
              </a:rPr>
              <a:t>ANALYSING WORLD CUP/CHAMPIONSHIP RESULTS </a:t>
            </a:r>
            <a:endParaRPr b="1" sz="1800">
              <a:latin typeface="Roboto Mono"/>
              <a:ea typeface="Roboto Mono"/>
              <a:cs typeface="Roboto Mono"/>
              <a:sym typeface="Roboto Mono"/>
            </a:endParaRPr>
          </a:p>
          <a:p>
            <a:pPr indent="0" lvl="0" marL="0" rtl="0" algn="ctr">
              <a:spcBef>
                <a:spcPts val="0"/>
              </a:spcBef>
              <a:spcAft>
                <a:spcPts val="0"/>
              </a:spcAft>
              <a:buNone/>
            </a:pPr>
            <a:r>
              <a:rPr b="1" lang="en-GB" sz="1800">
                <a:latin typeface="Roboto Mono"/>
                <a:ea typeface="Roboto Mono"/>
                <a:cs typeface="Roboto Mono"/>
                <a:sym typeface="Roboto Mono"/>
              </a:rPr>
              <a:t>(Bouldering &amp; lead climbing)</a:t>
            </a:r>
            <a:endParaRPr b="1" sz="1800">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2"/>
          <p:cNvPicPr preferRelativeResize="0"/>
          <p:nvPr/>
        </p:nvPicPr>
        <p:blipFill>
          <a:blip r:embed="rId3">
            <a:alphaModFix/>
          </a:blip>
          <a:stretch>
            <a:fillRect/>
          </a:stretch>
        </p:blipFill>
        <p:spPr>
          <a:xfrm>
            <a:off x="100825" y="446525"/>
            <a:ext cx="7239000" cy="4619625"/>
          </a:xfrm>
          <a:prstGeom prst="rect">
            <a:avLst/>
          </a:prstGeom>
          <a:noFill/>
          <a:ln>
            <a:noFill/>
          </a:ln>
        </p:spPr>
      </p:pic>
      <p:pic>
        <p:nvPicPr>
          <p:cNvPr id="157" name="Google Shape;157;p22"/>
          <p:cNvPicPr preferRelativeResize="0"/>
          <p:nvPr/>
        </p:nvPicPr>
        <p:blipFill>
          <a:blip r:embed="rId4">
            <a:alphaModFix/>
          </a:blip>
          <a:stretch>
            <a:fillRect/>
          </a:stretch>
        </p:blipFill>
        <p:spPr>
          <a:xfrm>
            <a:off x="7556650" y="1028975"/>
            <a:ext cx="1466850" cy="3257550"/>
          </a:xfrm>
          <a:prstGeom prst="rect">
            <a:avLst/>
          </a:prstGeom>
          <a:noFill/>
          <a:ln>
            <a:noFill/>
          </a:ln>
        </p:spPr>
      </p:pic>
      <p:sp>
        <p:nvSpPr>
          <p:cNvPr id="158" name="Google Shape;158;p22"/>
          <p:cNvSpPr txBox="1"/>
          <p:nvPr/>
        </p:nvSpPr>
        <p:spPr>
          <a:xfrm>
            <a:off x="187625" y="61025"/>
            <a:ext cx="4491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COUNTRIES REPRESENTED IN</a:t>
            </a:r>
            <a:r>
              <a:rPr lang="en-GB">
                <a:latin typeface="Roboto Mono"/>
                <a:ea typeface="Roboto Mono"/>
                <a:cs typeface="Roboto Mono"/>
                <a:sym typeface="Roboto Mono"/>
              </a:rPr>
              <a:t> LEAD CLIMBING</a:t>
            </a:r>
            <a:endParaRPr>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3"/>
          <p:cNvPicPr preferRelativeResize="0"/>
          <p:nvPr/>
        </p:nvPicPr>
        <p:blipFill>
          <a:blip r:embed="rId3">
            <a:alphaModFix/>
          </a:blip>
          <a:stretch>
            <a:fillRect/>
          </a:stretch>
        </p:blipFill>
        <p:spPr>
          <a:xfrm>
            <a:off x="7449425" y="-12"/>
            <a:ext cx="1219200" cy="4762500"/>
          </a:xfrm>
          <a:prstGeom prst="rect">
            <a:avLst/>
          </a:prstGeom>
          <a:noFill/>
          <a:ln>
            <a:noFill/>
          </a:ln>
        </p:spPr>
      </p:pic>
      <p:pic>
        <p:nvPicPr>
          <p:cNvPr id="164" name="Google Shape;164;p23"/>
          <p:cNvPicPr preferRelativeResize="0"/>
          <p:nvPr/>
        </p:nvPicPr>
        <p:blipFill>
          <a:blip r:embed="rId4">
            <a:alphaModFix/>
          </a:blip>
          <a:stretch>
            <a:fillRect/>
          </a:stretch>
        </p:blipFill>
        <p:spPr>
          <a:xfrm>
            <a:off x="0" y="332875"/>
            <a:ext cx="7502525" cy="4671753"/>
          </a:xfrm>
          <a:prstGeom prst="rect">
            <a:avLst/>
          </a:prstGeom>
          <a:noFill/>
          <a:ln>
            <a:noFill/>
          </a:ln>
        </p:spPr>
      </p:pic>
      <p:pic>
        <p:nvPicPr>
          <p:cNvPr id="165" name="Google Shape;165;p23"/>
          <p:cNvPicPr preferRelativeResize="0"/>
          <p:nvPr/>
        </p:nvPicPr>
        <p:blipFill>
          <a:blip r:embed="rId5">
            <a:alphaModFix/>
          </a:blip>
          <a:stretch>
            <a:fillRect/>
          </a:stretch>
        </p:blipFill>
        <p:spPr>
          <a:xfrm>
            <a:off x="7972425" y="11"/>
            <a:ext cx="1171575" cy="4143585"/>
          </a:xfrm>
          <a:prstGeom prst="rect">
            <a:avLst/>
          </a:prstGeom>
          <a:noFill/>
          <a:ln>
            <a:noFill/>
          </a:ln>
        </p:spPr>
      </p:pic>
      <p:pic>
        <p:nvPicPr>
          <p:cNvPr id="166" name="Google Shape;166;p23"/>
          <p:cNvPicPr preferRelativeResize="0"/>
          <p:nvPr/>
        </p:nvPicPr>
        <p:blipFill rotWithShape="1">
          <a:blip r:embed="rId6">
            <a:alphaModFix/>
          </a:blip>
          <a:srcRect b="44524" l="0" r="0" t="0"/>
          <a:stretch/>
        </p:blipFill>
        <p:spPr>
          <a:xfrm>
            <a:off x="8423625" y="0"/>
            <a:ext cx="1171575" cy="1162500"/>
          </a:xfrm>
          <a:prstGeom prst="rect">
            <a:avLst/>
          </a:prstGeom>
          <a:noFill/>
          <a:ln>
            <a:noFill/>
          </a:ln>
        </p:spPr>
      </p:pic>
      <p:pic>
        <p:nvPicPr>
          <p:cNvPr id="167" name="Google Shape;167;p23"/>
          <p:cNvPicPr preferRelativeResize="0"/>
          <p:nvPr/>
        </p:nvPicPr>
        <p:blipFill rotWithShape="1">
          <a:blip r:embed="rId7">
            <a:alphaModFix/>
          </a:blip>
          <a:srcRect b="0" l="0" r="0" t="53997"/>
          <a:stretch/>
        </p:blipFill>
        <p:spPr>
          <a:xfrm>
            <a:off x="8423625" y="1162500"/>
            <a:ext cx="1171575" cy="963975"/>
          </a:xfrm>
          <a:prstGeom prst="rect">
            <a:avLst/>
          </a:prstGeom>
          <a:noFill/>
          <a:ln>
            <a:noFill/>
          </a:ln>
        </p:spPr>
      </p:pic>
      <p:sp>
        <p:nvSpPr>
          <p:cNvPr id="168" name="Google Shape;168;p23"/>
          <p:cNvSpPr txBox="1"/>
          <p:nvPr/>
        </p:nvSpPr>
        <p:spPr>
          <a:xfrm>
            <a:off x="0" y="0"/>
            <a:ext cx="5439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Roboto Mono"/>
                <a:ea typeface="Roboto Mono"/>
                <a:cs typeface="Roboto Mono"/>
                <a:sym typeface="Roboto Mono"/>
              </a:rPr>
              <a:t>COUNTRIES REPRESENTED IN BOULDERING</a:t>
            </a:r>
            <a:endParaRPr>
              <a:solidFill>
                <a:schemeClr val="dk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idx="1" type="subTitle"/>
          </p:nvPr>
        </p:nvSpPr>
        <p:spPr>
          <a:xfrm>
            <a:off x="182775" y="20091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ctr">
              <a:spcBef>
                <a:spcPts val="0"/>
              </a:spcBef>
              <a:spcAft>
                <a:spcPts val="0"/>
              </a:spcAft>
              <a:buNone/>
            </a:pPr>
            <a:r>
              <a:t/>
            </a:r>
            <a:endParaRPr sz="1800"/>
          </a:p>
        </p:txBody>
      </p:sp>
      <p:sp>
        <p:nvSpPr>
          <p:cNvPr id="174" name="Google Shape;174;p24"/>
          <p:cNvSpPr txBox="1"/>
          <p:nvPr>
            <p:ph idx="1" type="subTitle"/>
          </p:nvPr>
        </p:nvSpPr>
        <p:spPr>
          <a:xfrm>
            <a:off x="131225" y="384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CONCLUSION:</a:t>
            </a:r>
            <a:endParaRPr>
              <a:latin typeface="Roboto Mono"/>
              <a:ea typeface="Roboto Mono"/>
              <a:cs typeface="Roboto Mono"/>
              <a:sym typeface="Roboto Mono"/>
            </a:endParaRPr>
          </a:p>
        </p:txBody>
      </p:sp>
      <p:sp>
        <p:nvSpPr>
          <p:cNvPr id="175" name="Google Shape;175;p24"/>
          <p:cNvSpPr txBox="1"/>
          <p:nvPr>
            <p:ph idx="4294967295" type="body"/>
          </p:nvPr>
        </p:nvSpPr>
        <p:spPr>
          <a:xfrm>
            <a:off x="311700" y="1177450"/>
            <a:ext cx="8520600" cy="368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Mono"/>
              <a:buChar char="-"/>
            </a:pPr>
            <a:r>
              <a:rPr lang="en-GB">
                <a:solidFill>
                  <a:srgbClr val="000000"/>
                </a:solidFill>
                <a:latin typeface="Roboto Mono"/>
                <a:ea typeface="Roboto Mono"/>
                <a:cs typeface="Roboto Mono"/>
                <a:sym typeface="Roboto Mono"/>
              </a:rPr>
              <a:t>My project became more of a descriptive study. We can accept “theoretical” null hypothesis but if anything it opens up more questions. Due to the limits of my data I couldn’t go beyond this.</a:t>
            </a:r>
            <a:endParaRPr>
              <a:solidFill>
                <a:srgbClr val="000000"/>
              </a:solidFill>
              <a:latin typeface="Roboto Mono"/>
              <a:ea typeface="Roboto Mono"/>
              <a:cs typeface="Roboto Mono"/>
              <a:sym typeface="Roboto Mono"/>
            </a:endParaRPr>
          </a:p>
          <a:p>
            <a:pPr indent="0" lvl="0" marL="457200" rtl="0" algn="l">
              <a:spcBef>
                <a:spcPts val="1600"/>
              </a:spcBef>
              <a:spcAft>
                <a:spcPts val="0"/>
              </a:spcAft>
              <a:buNone/>
            </a:pPr>
            <a:r>
              <a:t/>
            </a:r>
            <a:endParaRPr>
              <a:solidFill>
                <a:srgbClr val="000000"/>
              </a:solidFill>
              <a:latin typeface="Roboto Mono"/>
              <a:ea typeface="Roboto Mono"/>
              <a:cs typeface="Roboto Mono"/>
              <a:sym typeface="Roboto Mono"/>
            </a:endParaRPr>
          </a:p>
          <a:p>
            <a:pPr indent="-342900" lvl="0" marL="457200" rtl="0" algn="l">
              <a:spcBef>
                <a:spcPts val="1600"/>
              </a:spcBef>
              <a:spcAft>
                <a:spcPts val="0"/>
              </a:spcAft>
              <a:buClr>
                <a:srgbClr val="000000"/>
              </a:buClr>
              <a:buSzPts val="1800"/>
              <a:buFont typeface="Roboto Mono"/>
              <a:buChar char="-"/>
            </a:pPr>
            <a:r>
              <a:rPr lang="en-GB">
                <a:solidFill>
                  <a:srgbClr val="000000"/>
                </a:solidFill>
                <a:latin typeface="Roboto Mono"/>
                <a:ea typeface="Roboto Mono"/>
                <a:cs typeface="Roboto Mono"/>
                <a:sym typeface="Roboto Mono"/>
              </a:rPr>
              <a:t>There is a difference in demographics and popularity </a:t>
            </a:r>
            <a:r>
              <a:rPr lang="en-GB">
                <a:solidFill>
                  <a:srgbClr val="000000"/>
                </a:solidFill>
                <a:latin typeface="Roboto Mono"/>
                <a:ea typeface="Roboto Mono"/>
                <a:cs typeface="Roboto Mono"/>
                <a:sym typeface="Roboto Mono"/>
              </a:rPr>
              <a:t>between both disciplines - The country could still affect performance but we would need more data (e.g nationalist ranking &amp; funding).</a:t>
            </a:r>
            <a:endParaRPr>
              <a:solidFill>
                <a:srgbClr val="000000"/>
              </a:solidFill>
              <a:latin typeface="Roboto Mono"/>
              <a:ea typeface="Roboto Mono"/>
              <a:cs typeface="Roboto Mono"/>
              <a:sym typeface="Roboto Mono"/>
            </a:endParaRPr>
          </a:p>
          <a:p>
            <a:pPr indent="0" lvl="0" marL="457200" rtl="0" algn="l">
              <a:spcBef>
                <a:spcPts val="1600"/>
              </a:spcBef>
              <a:spcAft>
                <a:spcPts val="0"/>
              </a:spcAft>
              <a:buNone/>
            </a:pPr>
            <a:r>
              <a:t/>
            </a:r>
            <a:endParaRPr>
              <a:solidFill>
                <a:srgbClr val="000000"/>
              </a:solidFill>
              <a:latin typeface="Roboto Mono"/>
              <a:ea typeface="Roboto Mono"/>
              <a:cs typeface="Roboto Mono"/>
              <a:sym typeface="Roboto Mono"/>
            </a:endParaRPr>
          </a:p>
          <a:p>
            <a:pPr indent="0" lvl="0" marL="457200" rtl="0" algn="l">
              <a:spcBef>
                <a:spcPts val="1600"/>
              </a:spcBef>
              <a:spcAft>
                <a:spcPts val="1600"/>
              </a:spcAft>
              <a:buNone/>
            </a:pPr>
            <a:r>
              <a:t/>
            </a:r>
            <a:endParaRPr>
              <a:solidFill>
                <a:srgbClr val="000000"/>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idx="1" type="subTitle"/>
          </p:nvPr>
        </p:nvSpPr>
        <p:spPr>
          <a:xfrm>
            <a:off x="131225" y="384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Next Steps &amp; Learnings</a:t>
            </a:r>
            <a:endParaRPr>
              <a:latin typeface="Roboto Mono"/>
              <a:ea typeface="Roboto Mono"/>
              <a:cs typeface="Roboto Mono"/>
              <a:sym typeface="Roboto Mono"/>
            </a:endParaRPr>
          </a:p>
        </p:txBody>
      </p:sp>
      <p:sp>
        <p:nvSpPr>
          <p:cNvPr id="181" name="Google Shape;181;p25"/>
          <p:cNvSpPr txBox="1"/>
          <p:nvPr>
            <p:ph idx="4294967295" type="body"/>
          </p:nvPr>
        </p:nvSpPr>
        <p:spPr>
          <a:xfrm>
            <a:off x="311700" y="126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Roboto Mono"/>
              <a:buChar char="-"/>
            </a:pPr>
            <a:r>
              <a:rPr lang="en-GB">
                <a:solidFill>
                  <a:srgbClr val="000000"/>
                </a:solidFill>
                <a:latin typeface="Roboto Mono"/>
                <a:ea typeface="Roboto Mono"/>
                <a:cs typeface="Roboto Mono"/>
                <a:sym typeface="Roboto Mono"/>
              </a:rPr>
              <a:t>To explore whether the host country affects athlete performance - Explore nationality ranking and world cup performance for the whole World Cup and World Championships. </a:t>
            </a:r>
            <a:endParaRPr sz="2400">
              <a:solidFill>
                <a:srgbClr val="000000"/>
              </a:solidFill>
              <a:latin typeface="Roboto Mono"/>
              <a:ea typeface="Roboto Mono"/>
              <a:cs typeface="Roboto Mono"/>
              <a:sym typeface="Roboto Mono"/>
            </a:endParaRPr>
          </a:p>
          <a:p>
            <a:pPr indent="-342900" lvl="0" marL="457200" rtl="0" algn="l">
              <a:spcBef>
                <a:spcPts val="0"/>
              </a:spcBef>
              <a:spcAft>
                <a:spcPts val="0"/>
              </a:spcAft>
              <a:buClr>
                <a:srgbClr val="000000"/>
              </a:buClr>
              <a:buSzPts val="1800"/>
              <a:buFont typeface="Roboto Mono"/>
              <a:buChar char="-"/>
            </a:pPr>
            <a:r>
              <a:rPr lang="en-GB">
                <a:solidFill>
                  <a:schemeClr val="dk1"/>
                </a:solidFill>
                <a:latin typeface="Roboto Mono"/>
                <a:ea typeface="Roboto Mono"/>
                <a:cs typeface="Roboto Mono"/>
                <a:sym typeface="Roboto Mono"/>
              </a:rPr>
              <a:t>In terms of performance of climbers - Information is unavailable (perhaps more possible post Olympics). The data I have wasn’t “full” and could have done with more.</a:t>
            </a:r>
            <a:endParaRPr>
              <a:solidFill>
                <a:srgbClr val="000000"/>
              </a:solidFill>
              <a:latin typeface="Roboto Mono"/>
              <a:ea typeface="Roboto Mono"/>
              <a:cs typeface="Roboto Mono"/>
              <a:sym typeface="Roboto Mono"/>
            </a:endParaRPr>
          </a:p>
          <a:p>
            <a:pPr indent="-342900" lvl="0" marL="457200" rtl="0" algn="l">
              <a:spcBef>
                <a:spcPts val="0"/>
              </a:spcBef>
              <a:spcAft>
                <a:spcPts val="0"/>
              </a:spcAft>
              <a:buClr>
                <a:srgbClr val="000000"/>
              </a:buClr>
              <a:buSzPts val="1800"/>
              <a:buFont typeface="Roboto Mono"/>
              <a:buChar char="-"/>
            </a:pPr>
            <a:r>
              <a:rPr lang="en-GB">
                <a:solidFill>
                  <a:srgbClr val="000000"/>
                </a:solidFill>
                <a:latin typeface="Roboto Mono"/>
                <a:ea typeface="Roboto Mono"/>
                <a:cs typeface="Roboto Mono"/>
                <a:sym typeface="Roboto Mono"/>
              </a:rPr>
              <a:t>Webscraping data can be full of intricate errors. Be wary of this next time you use someone </a:t>
            </a:r>
            <a:r>
              <a:rPr lang="en-GB">
                <a:solidFill>
                  <a:srgbClr val="000000"/>
                </a:solidFill>
                <a:latin typeface="Roboto Mono"/>
                <a:ea typeface="Roboto Mono"/>
                <a:cs typeface="Roboto Mono"/>
                <a:sym typeface="Roboto Mono"/>
              </a:rPr>
              <a:t>else's</a:t>
            </a:r>
            <a:r>
              <a:rPr lang="en-GB">
                <a:solidFill>
                  <a:srgbClr val="000000"/>
                </a:solidFill>
                <a:latin typeface="Roboto Mono"/>
                <a:ea typeface="Roboto Mono"/>
                <a:cs typeface="Roboto Mono"/>
                <a:sym typeface="Roboto Mono"/>
              </a:rPr>
              <a:t> code.</a:t>
            </a:r>
            <a:endParaRPr>
              <a:solidFill>
                <a:srgbClr val="000000"/>
              </a:solidFill>
              <a:latin typeface="Roboto Mono"/>
              <a:ea typeface="Roboto Mono"/>
              <a:cs typeface="Roboto Mono"/>
              <a:sym typeface="Roboto Mono"/>
            </a:endParaRPr>
          </a:p>
          <a:p>
            <a:pPr indent="0" lvl="0" marL="457200" rtl="0" algn="l">
              <a:spcBef>
                <a:spcPts val="1600"/>
              </a:spcBef>
              <a:spcAft>
                <a:spcPts val="1600"/>
              </a:spcAft>
              <a:buNone/>
            </a:pPr>
            <a:r>
              <a:t/>
            </a:r>
            <a:endParaRPr>
              <a:solidFill>
                <a:srgbClr val="000000"/>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idx="1" type="subTitle"/>
          </p:nvPr>
        </p:nvSpPr>
        <p:spPr>
          <a:xfrm>
            <a:off x="144100" y="139900"/>
            <a:ext cx="62628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latin typeface="Roboto Mono"/>
                <a:ea typeface="Roboto Mono"/>
                <a:cs typeface="Roboto Mono"/>
                <a:sym typeface="Roboto Mono"/>
              </a:rPr>
              <a:t>SOURCES &amp; ACKNOWLEDGEMENTS</a:t>
            </a:r>
            <a:endParaRPr u="sng">
              <a:latin typeface="Roboto Mono"/>
              <a:ea typeface="Roboto Mono"/>
              <a:cs typeface="Roboto Mono"/>
              <a:sym typeface="Roboto Mono"/>
            </a:endParaRPr>
          </a:p>
          <a:p>
            <a:pPr indent="0" lvl="0" marL="0" rtl="0" algn="l">
              <a:spcBef>
                <a:spcPts val="0"/>
              </a:spcBef>
              <a:spcAft>
                <a:spcPts val="0"/>
              </a:spcAft>
              <a:buNone/>
            </a:pPr>
            <a:r>
              <a:t/>
            </a:r>
            <a:endParaRPr u="sng">
              <a:latin typeface="Roboto Mono"/>
              <a:ea typeface="Roboto Mono"/>
              <a:cs typeface="Roboto Mono"/>
              <a:sym typeface="Roboto Mono"/>
            </a:endParaRPr>
          </a:p>
          <a:p>
            <a:pPr indent="0" lvl="0" marL="457200" rtl="0" algn="l">
              <a:spcBef>
                <a:spcPts val="0"/>
              </a:spcBef>
              <a:spcAft>
                <a:spcPts val="0"/>
              </a:spcAft>
              <a:buNone/>
            </a:pPr>
            <a:r>
              <a:rPr lang="en-GB" sz="1050">
                <a:solidFill>
                  <a:srgbClr val="FFFFFF"/>
                </a:solidFill>
                <a:highlight>
                  <a:srgbClr val="FFFFFF"/>
                </a:highlight>
                <a:uFill>
                  <a:noFill/>
                </a:uFill>
                <a:hlinkClick r:id="rId3">
                  <a:extLst>
                    <a:ext uri="{A12FA001-AC4F-418D-AE19-62706E023703}">
                      <ahyp:hlinkClr val="tx"/>
                    </a:ext>
                  </a:extLst>
                </a:hlinkClick>
              </a:rPr>
              <a:t>awKa</a:t>
            </a:r>
            <a:endParaRPr sz="1050">
              <a:solidFill>
                <a:srgbClr val="FFFFFF"/>
              </a:solidFill>
              <a:highlight>
                <a:srgbClr val="FFFFFF"/>
              </a:highlight>
              <a:uFill>
                <a:noFill/>
              </a:uFill>
              <a:hlinkClick r:id="rId4">
                <a:extLst>
                  <a:ext uri="{A12FA001-AC4F-418D-AE19-62706E023703}">
                    <ahyp:hlinkClr val="tx"/>
                  </a:ext>
                </a:extLst>
              </a:hlinkClick>
            </a:endParaRPr>
          </a:p>
          <a:p>
            <a:pPr indent="-342900" lvl="0" marL="457200" marR="76200" rtl="0" algn="l">
              <a:lnSpc>
                <a:spcPct val="115000"/>
              </a:lnSpc>
              <a:spcBef>
                <a:spcPts val="0"/>
              </a:spcBef>
              <a:spcAft>
                <a:spcPts val="0"/>
              </a:spcAft>
              <a:buSzPts val="1800"/>
              <a:buFont typeface="Roboto Mono"/>
              <a:buChar char="-"/>
            </a:pPr>
            <a:r>
              <a:rPr lang="en-GB" sz="1800">
                <a:latin typeface="Roboto Mono"/>
                <a:ea typeface="Roboto Mono"/>
                <a:cs typeface="Roboto Mono"/>
                <a:sym typeface="Roboto Mono"/>
              </a:rPr>
              <a:t>Brett Kurzawa thank you for providing me the data and even some ideas on how to approach it! (</a:t>
            </a:r>
            <a:r>
              <a:rPr lang="en-GB" sz="1300" u="sng">
                <a:solidFill>
                  <a:schemeClr val="accent5"/>
                </a:solidFill>
                <a:latin typeface="Roboto Mono"/>
                <a:ea typeface="Roboto Mono"/>
                <a:cs typeface="Roboto Mono"/>
                <a:sym typeface="Roboto Mono"/>
                <a:hlinkClick r:id="rId5">
                  <a:extLst>
                    <a:ext uri="{A12FA001-AC4F-418D-AE19-62706E023703}">
                      <ahyp:hlinkClr val="tx"/>
                    </a:ext>
                  </a:extLst>
                </a:hlinkClick>
              </a:rPr>
              <a:t>https://www.kaggle.com/brkurzawa/ifsc-sport-climbing-competition-results/tasks</a:t>
            </a:r>
            <a:r>
              <a:rPr lang="en-GB"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marR="76200" rtl="0" algn="l">
              <a:lnSpc>
                <a:spcPct val="115000"/>
              </a:lnSpc>
              <a:spcBef>
                <a:spcPts val="0"/>
              </a:spcBef>
              <a:spcAft>
                <a:spcPts val="0"/>
              </a:spcAft>
              <a:buNone/>
            </a:pPr>
            <a:r>
              <a:t/>
            </a:r>
            <a:endParaRPr sz="1300">
              <a:latin typeface="Roboto Mono"/>
              <a:ea typeface="Roboto Mono"/>
              <a:cs typeface="Roboto Mono"/>
              <a:sym typeface="Roboto Mono"/>
            </a:endParaRPr>
          </a:p>
          <a:p>
            <a:pPr indent="0" lvl="0" marL="457200" marR="76200" rtl="0" algn="l">
              <a:lnSpc>
                <a:spcPct val="115000"/>
              </a:lnSpc>
              <a:spcBef>
                <a:spcPts val="0"/>
              </a:spcBef>
              <a:spcAft>
                <a:spcPts val="0"/>
              </a:spcAft>
              <a:buNone/>
            </a:pPr>
            <a:r>
              <a:t/>
            </a:r>
            <a:endParaRPr sz="1300">
              <a:latin typeface="Roboto Mono"/>
              <a:ea typeface="Roboto Mono"/>
              <a:cs typeface="Roboto Mono"/>
              <a:sym typeface="Roboto Mono"/>
            </a:endParaRPr>
          </a:p>
          <a:p>
            <a:pPr indent="-342900" lvl="0" marL="457200" marR="76200" rtl="0" algn="l">
              <a:lnSpc>
                <a:spcPct val="115000"/>
              </a:lnSpc>
              <a:spcBef>
                <a:spcPts val="0"/>
              </a:spcBef>
              <a:spcAft>
                <a:spcPts val="0"/>
              </a:spcAft>
              <a:buSzPts val="1800"/>
              <a:buFont typeface="Roboto Mono"/>
              <a:buChar char="-"/>
            </a:pPr>
            <a:r>
              <a:rPr lang="en-GB" sz="1800">
                <a:latin typeface="Roboto Mono"/>
                <a:ea typeface="Roboto Mono"/>
                <a:cs typeface="Roboto Mono"/>
                <a:sym typeface="Roboto Mono"/>
              </a:rPr>
              <a:t>Antoine Bourcieu &amp; Jim Lemmers for analysis and web scraping </a:t>
            </a:r>
            <a:r>
              <a:rPr lang="en-GB" sz="1800">
                <a:latin typeface="Roboto Mono"/>
                <a:ea typeface="Roboto Mono"/>
                <a:cs typeface="Roboto Mono"/>
                <a:sym typeface="Roboto Mono"/>
              </a:rPr>
              <a:t>athlete</a:t>
            </a:r>
            <a:r>
              <a:rPr lang="en-GB" sz="1800">
                <a:latin typeface="Roboto Mono"/>
                <a:ea typeface="Roboto Mono"/>
                <a:cs typeface="Roboto Mono"/>
                <a:sym typeface="Roboto Mono"/>
              </a:rPr>
              <a:t> information from the IFSC website (</a:t>
            </a:r>
            <a:r>
              <a:rPr lang="en-GB" sz="1100" u="sng">
                <a:solidFill>
                  <a:schemeClr val="hlink"/>
                </a:solidFill>
                <a:latin typeface="Roboto Mono"/>
                <a:ea typeface="Roboto Mono"/>
                <a:cs typeface="Roboto Mono"/>
                <a:sym typeface="Roboto Mono"/>
                <a:hlinkClick r:id="rId6"/>
              </a:rPr>
              <a:t>https://www.kaggle.com/anthonygiorgio/ifsc-climbing-competition-results-1991-2019</a:t>
            </a:r>
            <a:r>
              <a:rPr lang="en-GB" sz="1100">
                <a:latin typeface="Roboto Mono"/>
                <a:ea typeface="Roboto Mono"/>
                <a:cs typeface="Roboto Mono"/>
                <a:sym typeface="Roboto Mono"/>
              </a:rPr>
              <a:t>)</a:t>
            </a:r>
            <a:endParaRPr sz="1100">
              <a:latin typeface="Roboto Mono"/>
              <a:ea typeface="Roboto Mono"/>
              <a:cs typeface="Roboto Mono"/>
              <a:sym typeface="Roboto Mono"/>
            </a:endParaRPr>
          </a:p>
          <a:p>
            <a:pPr indent="0" lvl="0" marL="1371600" marR="76200" rtl="0" algn="l">
              <a:lnSpc>
                <a:spcPct val="115000"/>
              </a:lnSpc>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p:txBody>
      </p:sp>
      <p:pic>
        <p:nvPicPr>
          <p:cNvPr id="187" name="Google Shape;187;p26"/>
          <p:cNvPicPr preferRelativeResize="0"/>
          <p:nvPr/>
        </p:nvPicPr>
        <p:blipFill rotWithShape="1">
          <a:blip r:embed="rId7">
            <a:alphaModFix/>
          </a:blip>
          <a:srcRect b="0" l="18963" r="9449" t="0"/>
          <a:stretch/>
        </p:blipFill>
        <p:spPr>
          <a:xfrm>
            <a:off x="6290868" y="0"/>
            <a:ext cx="5524306"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8600" y="26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MY PROJECT</a:t>
            </a:r>
            <a:endParaRPr>
              <a:latin typeface="Roboto Mono"/>
              <a:ea typeface="Roboto Mono"/>
              <a:cs typeface="Roboto Mono"/>
              <a:sym typeface="Roboto Mono"/>
            </a:endParaRPr>
          </a:p>
        </p:txBody>
      </p:sp>
      <p:sp>
        <p:nvSpPr>
          <p:cNvPr id="64" name="Google Shape;64;p14"/>
          <p:cNvSpPr txBox="1"/>
          <p:nvPr>
            <p:ph idx="1" type="body"/>
          </p:nvPr>
        </p:nvSpPr>
        <p:spPr>
          <a:xfrm>
            <a:off x="318600" y="9144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Mono"/>
                <a:ea typeface="Roboto Mono"/>
                <a:cs typeface="Roboto Mono"/>
                <a:sym typeface="Roboto Mono"/>
              </a:rPr>
              <a:t>QUESTION: </a:t>
            </a:r>
            <a:r>
              <a:rPr b="1" lang="en-GB">
                <a:solidFill>
                  <a:srgbClr val="666666"/>
                </a:solidFill>
                <a:highlight>
                  <a:srgbClr val="FFFFFF"/>
                </a:highlight>
                <a:latin typeface="Roboto Mono"/>
                <a:ea typeface="Roboto Mono"/>
                <a:cs typeface="Roboto Mono"/>
                <a:sym typeface="Roboto Mono"/>
              </a:rPr>
              <a:t>Does the host country of the World Cup and World Championship series </a:t>
            </a:r>
            <a:r>
              <a:rPr b="1" lang="en-GB">
                <a:solidFill>
                  <a:srgbClr val="666666"/>
                </a:solidFill>
                <a:highlight>
                  <a:srgbClr val="FFFFFF"/>
                </a:highlight>
                <a:latin typeface="Roboto Mono"/>
                <a:ea typeface="Roboto Mono"/>
                <a:cs typeface="Roboto Mono"/>
                <a:sym typeface="Roboto Mono"/>
              </a:rPr>
              <a:t>affect</a:t>
            </a:r>
            <a:r>
              <a:rPr b="1" lang="en-GB">
                <a:solidFill>
                  <a:srgbClr val="666666"/>
                </a:solidFill>
                <a:highlight>
                  <a:srgbClr val="FFFFFF"/>
                </a:highlight>
                <a:latin typeface="Roboto Mono"/>
                <a:ea typeface="Roboto Mono"/>
                <a:cs typeface="Roboto Mono"/>
                <a:sym typeface="Roboto Mono"/>
              </a:rPr>
              <a:t> performance?</a:t>
            </a:r>
            <a:endParaRPr b="1">
              <a:solidFill>
                <a:srgbClr val="666666"/>
              </a:solidFill>
              <a:highlight>
                <a:srgbClr val="FFFFFF"/>
              </a:highlight>
              <a:latin typeface="Roboto Mono"/>
              <a:ea typeface="Roboto Mono"/>
              <a:cs typeface="Roboto Mono"/>
              <a:sym typeface="Roboto Mono"/>
            </a:endParaRPr>
          </a:p>
          <a:p>
            <a:pPr indent="0" lvl="0" marL="0" rtl="0" algn="l">
              <a:spcBef>
                <a:spcPts val="1600"/>
              </a:spcBef>
              <a:spcAft>
                <a:spcPts val="0"/>
              </a:spcAft>
              <a:buNone/>
            </a:pPr>
            <a:r>
              <a:t/>
            </a:r>
            <a:endParaRPr>
              <a:solidFill>
                <a:schemeClr val="dk1"/>
              </a:solidFill>
              <a:highlight>
                <a:srgbClr val="FFFFFF"/>
              </a:highlight>
              <a:latin typeface="Roboto Mono"/>
              <a:ea typeface="Roboto Mono"/>
              <a:cs typeface="Roboto Mono"/>
              <a:sym typeface="Roboto Mono"/>
            </a:endParaRPr>
          </a:p>
          <a:p>
            <a:pPr indent="0" lvl="0" marL="0" rtl="0" algn="l">
              <a:spcBef>
                <a:spcPts val="1600"/>
              </a:spcBef>
              <a:spcAft>
                <a:spcPts val="0"/>
              </a:spcAft>
              <a:buNone/>
            </a:pPr>
            <a:r>
              <a:rPr lang="en-GB">
                <a:solidFill>
                  <a:schemeClr val="dk1"/>
                </a:solidFill>
                <a:highlight>
                  <a:srgbClr val="FFFFFF"/>
                </a:highlight>
                <a:latin typeface="Roboto Mono"/>
                <a:ea typeface="Roboto Mono"/>
                <a:cs typeface="Roboto Mono"/>
                <a:sym typeface="Roboto Mono"/>
              </a:rPr>
              <a:t>How to tackle it: </a:t>
            </a:r>
            <a:r>
              <a:rPr b="1" lang="en-GB">
                <a:solidFill>
                  <a:srgbClr val="666666"/>
                </a:solidFill>
                <a:highlight>
                  <a:srgbClr val="FFFFFF"/>
                </a:highlight>
                <a:latin typeface="Roboto Mono"/>
                <a:ea typeface="Roboto Mono"/>
                <a:cs typeface="Roboto Mono"/>
                <a:sym typeface="Roboto Mono"/>
              </a:rPr>
              <a:t>Analyse results in each host country alongside athletes data (focus on lead &amp; bouldering - These </a:t>
            </a:r>
            <a:r>
              <a:rPr b="1" lang="en-GB">
                <a:solidFill>
                  <a:srgbClr val="666666"/>
                </a:solidFill>
                <a:highlight>
                  <a:srgbClr val="FFFFFF"/>
                </a:highlight>
                <a:latin typeface="Roboto Mono"/>
                <a:ea typeface="Roboto Mono"/>
                <a:cs typeface="Roboto Mono"/>
                <a:sym typeface="Roboto Mono"/>
              </a:rPr>
              <a:t>disciplines</a:t>
            </a:r>
            <a:r>
              <a:rPr b="1" lang="en-GB">
                <a:solidFill>
                  <a:srgbClr val="666666"/>
                </a:solidFill>
                <a:highlight>
                  <a:srgbClr val="FFFFFF"/>
                </a:highlight>
                <a:latin typeface="Roboto Mono"/>
                <a:ea typeface="Roboto Mono"/>
                <a:cs typeface="Roboto Mono"/>
                <a:sym typeface="Roboto Mono"/>
              </a:rPr>
              <a:t> are where most points will be scored for the Olympics).</a:t>
            </a:r>
            <a:endParaRPr b="1">
              <a:solidFill>
                <a:srgbClr val="666666"/>
              </a:solidFill>
              <a:highlight>
                <a:srgbClr val="FFFFFF"/>
              </a:highlight>
              <a:latin typeface="Roboto Mono"/>
              <a:ea typeface="Roboto Mono"/>
              <a:cs typeface="Roboto Mono"/>
              <a:sym typeface="Roboto Mono"/>
            </a:endParaRPr>
          </a:p>
          <a:p>
            <a:pPr indent="0" lvl="0" marL="0" rtl="0" algn="l">
              <a:spcBef>
                <a:spcPts val="1600"/>
              </a:spcBef>
              <a:spcAft>
                <a:spcPts val="0"/>
              </a:spcAft>
              <a:buNone/>
            </a:pPr>
            <a:r>
              <a:t/>
            </a:r>
            <a:endParaRPr>
              <a:solidFill>
                <a:schemeClr val="dk1"/>
              </a:solidFill>
              <a:highlight>
                <a:srgbClr val="FFFFFF"/>
              </a:highlight>
              <a:latin typeface="Roboto Mono"/>
              <a:ea typeface="Roboto Mono"/>
              <a:cs typeface="Roboto Mono"/>
              <a:sym typeface="Roboto Mono"/>
            </a:endParaRPr>
          </a:p>
          <a:p>
            <a:pPr indent="0" lvl="0" marL="0" rtl="0" algn="l">
              <a:spcBef>
                <a:spcPts val="1600"/>
              </a:spcBef>
              <a:spcAft>
                <a:spcPts val="1600"/>
              </a:spcAft>
              <a:buNone/>
            </a:pPr>
            <a:r>
              <a:rPr lang="en-GB">
                <a:solidFill>
                  <a:schemeClr val="dk1"/>
                </a:solidFill>
                <a:highlight>
                  <a:srgbClr val="FFFFFF"/>
                </a:highlight>
                <a:latin typeface="Roboto Mono"/>
                <a:ea typeface="Roboto Mono"/>
                <a:cs typeface="Roboto Mono"/>
                <a:sym typeface="Roboto Mono"/>
              </a:rPr>
              <a:t>Sources &amp; Tools:</a:t>
            </a:r>
            <a:r>
              <a:rPr b="1" lang="en-GB">
                <a:solidFill>
                  <a:srgbClr val="666666"/>
                </a:solidFill>
                <a:highlight>
                  <a:srgbClr val="FFFFFF"/>
                </a:highlight>
                <a:latin typeface="Roboto Mono"/>
                <a:ea typeface="Roboto Mono"/>
                <a:cs typeface="Roboto Mono"/>
                <a:sym typeface="Roboto Mono"/>
              </a:rPr>
              <a:t> Webscraped data from official IFSC website (already on Kaggle). Tools include SQL, python and Tableau.</a:t>
            </a:r>
            <a:endParaRPr b="1">
              <a:solidFill>
                <a:srgbClr val="666666"/>
              </a:solidFill>
              <a:highlight>
                <a:srgbClr val="FFFFFF"/>
              </a:highlight>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429850" y="2653275"/>
            <a:ext cx="863700" cy="863700"/>
          </a:xfrm>
          <a:prstGeom prst="rect">
            <a:avLst/>
          </a:prstGeom>
          <a:noFill/>
          <a:ln>
            <a:noFill/>
          </a:ln>
        </p:spPr>
      </p:pic>
      <p:sp>
        <p:nvSpPr>
          <p:cNvPr id="70" name="Google Shape;70;p15"/>
          <p:cNvSpPr txBox="1"/>
          <p:nvPr/>
        </p:nvSpPr>
        <p:spPr>
          <a:xfrm>
            <a:off x="2133600" y="228600"/>
            <a:ext cx="3278400" cy="47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rPr lang="en-GB" sz="1800">
                <a:latin typeface="Roboto Mono"/>
                <a:ea typeface="Roboto Mono"/>
                <a:cs typeface="Roboto Mono"/>
                <a:sym typeface="Roboto Mono"/>
              </a:rPr>
              <a:t>BOULDERING</a:t>
            </a:r>
            <a:endParaRPr sz="1800">
              <a:latin typeface="Roboto Mono"/>
              <a:ea typeface="Roboto Mono"/>
              <a:cs typeface="Roboto Mono"/>
              <a:sym typeface="Roboto Mono"/>
            </a:endParaRPr>
          </a:p>
          <a:p>
            <a:pPr indent="0" lvl="0" marL="0" rtl="0" algn="ctr">
              <a:spcBef>
                <a:spcPts val="0"/>
              </a:spcBef>
              <a:spcAft>
                <a:spcPts val="0"/>
              </a:spcAft>
              <a:buNone/>
            </a:pPr>
            <a:r>
              <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GB" sz="1800">
                <a:latin typeface="Roboto Mono"/>
                <a:ea typeface="Roboto Mono"/>
                <a:cs typeface="Roboto Mono"/>
                <a:sym typeface="Roboto Mono"/>
              </a:rPr>
              <a:t>Short distance without rope.</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GB" sz="1800">
                <a:latin typeface="Roboto Mono"/>
                <a:ea typeface="Roboto Mono"/>
                <a:cs typeface="Roboto Mono"/>
                <a:sym typeface="Roboto Mono"/>
              </a:rPr>
              <a:t>Sequence of movements (namely a “problem”). </a:t>
            </a:r>
            <a:endParaRPr sz="1800">
              <a:latin typeface="Roboto Mono"/>
              <a:ea typeface="Roboto Mono"/>
              <a:cs typeface="Roboto Mono"/>
              <a:sym typeface="Roboto Mono"/>
            </a:endParaRPr>
          </a:p>
          <a:p>
            <a:pPr indent="-368300" lvl="0" marL="457200" rtl="0" algn="l">
              <a:spcBef>
                <a:spcPts val="0"/>
              </a:spcBef>
              <a:spcAft>
                <a:spcPts val="0"/>
              </a:spcAft>
              <a:buSzPts val="2200"/>
              <a:buFont typeface="Roboto Mono"/>
              <a:buChar char="-"/>
            </a:pPr>
            <a:r>
              <a:rPr lang="en-GB" sz="1800">
                <a:latin typeface="Roboto Mono"/>
                <a:ea typeface="Roboto Mono"/>
                <a:cs typeface="Roboto Mono"/>
                <a:sym typeface="Roboto Mono"/>
              </a:rPr>
              <a:t>Aim: to get to the top.</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GB" sz="1800">
                <a:latin typeface="Roboto Mono"/>
                <a:ea typeface="Roboto Mono"/>
                <a:cs typeface="Roboto Mono"/>
                <a:sym typeface="Roboto Mono"/>
              </a:rPr>
              <a:t>Scored: Success/ Bonus points when you make it to certain “holds” on the “problem”.</a:t>
            </a:r>
            <a:endParaRPr sz="1800">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429850" y="1750900"/>
            <a:ext cx="863700" cy="863700"/>
          </a:xfrm>
          <a:prstGeom prst="rect">
            <a:avLst/>
          </a:prstGeom>
          <a:noFill/>
          <a:ln>
            <a:noFill/>
          </a:ln>
        </p:spPr>
      </p:pic>
      <p:pic>
        <p:nvPicPr>
          <p:cNvPr id="72" name="Google Shape;72;p15"/>
          <p:cNvPicPr preferRelativeResize="0"/>
          <p:nvPr/>
        </p:nvPicPr>
        <p:blipFill>
          <a:blip r:embed="rId3">
            <a:alphaModFix/>
          </a:blip>
          <a:stretch>
            <a:fillRect/>
          </a:stretch>
        </p:blipFill>
        <p:spPr>
          <a:xfrm>
            <a:off x="429850" y="3555650"/>
            <a:ext cx="863700" cy="863700"/>
          </a:xfrm>
          <a:prstGeom prst="rect">
            <a:avLst/>
          </a:prstGeom>
          <a:noFill/>
          <a:ln>
            <a:noFill/>
          </a:ln>
        </p:spPr>
      </p:pic>
      <p:pic>
        <p:nvPicPr>
          <p:cNvPr id="73" name="Google Shape;73;p15"/>
          <p:cNvPicPr preferRelativeResize="0"/>
          <p:nvPr/>
        </p:nvPicPr>
        <p:blipFill>
          <a:blip r:embed="rId3">
            <a:alphaModFix/>
          </a:blip>
          <a:stretch>
            <a:fillRect/>
          </a:stretch>
        </p:blipFill>
        <p:spPr>
          <a:xfrm>
            <a:off x="429850" y="969100"/>
            <a:ext cx="863700" cy="863700"/>
          </a:xfrm>
          <a:prstGeom prst="rect">
            <a:avLst/>
          </a:prstGeom>
          <a:noFill/>
          <a:ln>
            <a:noFill/>
          </a:ln>
        </p:spPr>
      </p:pic>
      <p:pic>
        <p:nvPicPr>
          <p:cNvPr id="74" name="Google Shape;74;p15"/>
          <p:cNvPicPr preferRelativeResize="0"/>
          <p:nvPr/>
        </p:nvPicPr>
        <p:blipFill>
          <a:blip r:embed="rId4">
            <a:alphaModFix/>
          </a:blip>
          <a:stretch>
            <a:fillRect/>
          </a:stretch>
        </p:blipFill>
        <p:spPr>
          <a:xfrm>
            <a:off x="5715000" y="-38104"/>
            <a:ext cx="3581398" cy="53721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rot="10799994">
            <a:off x="463899" y="1371601"/>
            <a:ext cx="616450" cy="674625"/>
          </a:xfrm>
          <a:prstGeom prst="rect">
            <a:avLst/>
          </a:prstGeom>
          <a:noFill/>
          <a:ln>
            <a:noFill/>
          </a:ln>
        </p:spPr>
      </p:pic>
      <p:sp>
        <p:nvSpPr>
          <p:cNvPr id="80" name="Google Shape;80;p16"/>
          <p:cNvSpPr txBox="1"/>
          <p:nvPr/>
        </p:nvSpPr>
        <p:spPr>
          <a:xfrm>
            <a:off x="1981200" y="304800"/>
            <a:ext cx="3200400" cy="40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rPr lang="en-GB" sz="1800">
                <a:latin typeface="Roboto Mono"/>
                <a:ea typeface="Roboto Mono"/>
                <a:cs typeface="Roboto Mono"/>
                <a:sym typeface="Roboto Mono"/>
              </a:rPr>
              <a:t>LEAD</a:t>
            </a:r>
            <a:endParaRPr sz="1800">
              <a:latin typeface="Roboto Mono"/>
              <a:ea typeface="Roboto Mono"/>
              <a:cs typeface="Roboto Mono"/>
              <a:sym typeface="Roboto Mono"/>
            </a:endParaRPr>
          </a:p>
          <a:p>
            <a:pPr indent="0" lvl="0" marL="0" rtl="0" algn="ctr">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GB" sz="1800">
                <a:latin typeface="Roboto Mono"/>
                <a:ea typeface="Roboto Mono"/>
                <a:cs typeface="Roboto Mono"/>
                <a:sym typeface="Roboto Mono"/>
              </a:rPr>
              <a:t>Long distance with rope clipped in by the climber.</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GB" sz="1800">
                <a:latin typeface="Roboto Mono"/>
                <a:ea typeface="Roboto Mono"/>
                <a:cs typeface="Roboto Mono"/>
                <a:sym typeface="Roboto Mono"/>
              </a:rPr>
              <a:t>Sequence of movements (namely, a route).</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GB" sz="1800">
                <a:latin typeface="Roboto Mono"/>
                <a:ea typeface="Roboto Mono"/>
                <a:cs typeface="Roboto Mono"/>
                <a:sym typeface="Roboto Mono"/>
              </a:rPr>
              <a:t>Aim: to get to the top.</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GB" sz="1800">
                <a:solidFill>
                  <a:schemeClr val="dk1"/>
                </a:solidFill>
                <a:latin typeface="Roboto Mono"/>
                <a:ea typeface="Roboto Mono"/>
                <a:cs typeface="Roboto Mono"/>
                <a:sym typeface="Roboto Mono"/>
              </a:rPr>
              <a:t>Scored by each hold you get to/aim for.</a:t>
            </a:r>
            <a:endParaRPr sz="1800">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457200" rtl="0" algn="l">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81" name="Google Shape;81;p16"/>
          <p:cNvPicPr preferRelativeResize="0"/>
          <p:nvPr/>
        </p:nvPicPr>
        <p:blipFill>
          <a:blip r:embed="rId3">
            <a:alphaModFix/>
          </a:blip>
          <a:stretch>
            <a:fillRect/>
          </a:stretch>
        </p:blipFill>
        <p:spPr>
          <a:xfrm rot="10799994">
            <a:off x="463899" y="2046251"/>
            <a:ext cx="616450" cy="674625"/>
          </a:xfrm>
          <a:prstGeom prst="rect">
            <a:avLst/>
          </a:prstGeom>
          <a:noFill/>
          <a:ln>
            <a:noFill/>
          </a:ln>
        </p:spPr>
      </p:pic>
      <p:pic>
        <p:nvPicPr>
          <p:cNvPr id="82" name="Google Shape;82;p16"/>
          <p:cNvPicPr preferRelativeResize="0"/>
          <p:nvPr/>
        </p:nvPicPr>
        <p:blipFill>
          <a:blip r:embed="rId3">
            <a:alphaModFix/>
          </a:blip>
          <a:stretch>
            <a:fillRect/>
          </a:stretch>
        </p:blipFill>
        <p:spPr>
          <a:xfrm rot="10799994">
            <a:off x="457200" y="2760713"/>
            <a:ext cx="616450" cy="674625"/>
          </a:xfrm>
          <a:prstGeom prst="rect">
            <a:avLst/>
          </a:prstGeom>
          <a:noFill/>
          <a:ln>
            <a:noFill/>
          </a:ln>
        </p:spPr>
      </p:pic>
      <p:pic>
        <p:nvPicPr>
          <p:cNvPr id="83" name="Google Shape;83;p16"/>
          <p:cNvPicPr preferRelativeResize="0"/>
          <p:nvPr/>
        </p:nvPicPr>
        <p:blipFill>
          <a:blip r:embed="rId3">
            <a:alphaModFix/>
          </a:blip>
          <a:stretch>
            <a:fillRect/>
          </a:stretch>
        </p:blipFill>
        <p:spPr>
          <a:xfrm rot="10799994">
            <a:off x="457200" y="3446513"/>
            <a:ext cx="616450" cy="674625"/>
          </a:xfrm>
          <a:prstGeom prst="rect">
            <a:avLst/>
          </a:prstGeom>
          <a:noFill/>
          <a:ln>
            <a:noFill/>
          </a:ln>
        </p:spPr>
      </p:pic>
      <p:pic>
        <p:nvPicPr>
          <p:cNvPr id="84" name="Google Shape;84;p16"/>
          <p:cNvPicPr preferRelativeResize="0"/>
          <p:nvPr/>
        </p:nvPicPr>
        <p:blipFill>
          <a:blip r:embed="rId4">
            <a:alphaModFix/>
          </a:blip>
          <a:stretch>
            <a:fillRect/>
          </a:stretch>
        </p:blipFill>
        <p:spPr>
          <a:xfrm rot="-5400000">
            <a:off x="2874006" y="783594"/>
            <a:ext cx="9144002" cy="34620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BLOCKERS</a:t>
            </a:r>
            <a:endParaRPr>
              <a:latin typeface="Roboto Mono"/>
              <a:ea typeface="Roboto Mono"/>
              <a:cs typeface="Roboto Mono"/>
              <a:sym typeface="Roboto Mono"/>
            </a:endParaRPr>
          </a:p>
        </p:txBody>
      </p:sp>
      <p:sp>
        <p:nvSpPr>
          <p:cNvPr id="90" name="Google Shape;90;p17"/>
          <p:cNvSpPr txBox="1"/>
          <p:nvPr>
            <p:ph idx="1" type="body"/>
          </p:nvPr>
        </p:nvSpPr>
        <p:spPr>
          <a:xfrm>
            <a:off x="311700" y="1308000"/>
            <a:ext cx="4793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Mono"/>
              <a:buChar char="-"/>
            </a:pPr>
            <a:r>
              <a:rPr lang="en-GB">
                <a:solidFill>
                  <a:srgbClr val="000000"/>
                </a:solidFill>
                <a:latin typeface="Roboto Mono"/>
                <a:ea typeface="Roboto Mono"/>
                <a:cs typeface="Roboto Mono"/>
                <a:sym typeface="Roboto Mono"/>
              </a:rPr>
              <a:t>Only two years of full competition results available (e.g how many tops? How many bonus points?”).</a:t>
            </a:r>
            <a:endParaRPr>
              <a:solidFill>
                <a:srgbClr val="000000"/>
              </a:solidFill>
              <a:latin typeface="Roboto Mono"/>
              <a:ea typeface="Roboto Mono"/>
              <a:cs typeface="Roboto Mono"/>
              <a:sym typeface="Roboto Mono"/>
            </a:endParaRPr>
          </a:p>
          <a:p>
            <a:pPr indent="-342900" lvl="0" marL="457200" rtl="0" algn="l">
              <a:spcBef>
                <a:spcPts val="0"/>
              </a:spcBef>
              <a:spcAft>
                <a:spcPts val="0"/>
              </a:spcAft>
              <a:buClr>
                <a:srgbClr val="000000"/>
              </a:buClr>
              <a:buSzPts val="1800"/>
              <a:buFont typeface="Roboto Mono"/>
              <a:buChar char="-"/>
            </a:pPr>
            <a:r>
              <a:rPr lang="en-GB">
                <a:solidFill>
                  <a:srgbClr val="000000"/>
                </a:solidFill>
                <a:latin typeface="Roboto Mono"/>
                <a:ea typeface="Roboto Mono"/>
                <a:cs typeface="Roboto Mono"/>
                <a:sym typeface="Roboto Mono"/>
              </a:rPr>
              <a:t>Could only get the gender/nation/age of the climbers.</a:t>
            </a:r>
            <a:endParaRPr>
              <a:solidFill>
                <a:srgbClr val="000000"/>
              </a:solidFill>
              <a:latin typeface="Roboto Mono"/>
              <a:ea typeface="Roboto Mono"/>
              <a:cs typeface="Roboto Mono"/>
              <a:sym typeface="Roboto Mono"/>
            </a:endParaRPr>
          </a:p>
          <a:p>
            <a:pPr indent="-342900" lvl="0" marL="457200" rtl="0" algn="l">
              <a:spcBef>
                <a:spcPts val="0"/>
              </a:spcBef>
              <a:spcAft>
                <a:spcPts val="0"/>
              </a:spcAft>
              <a:buClr>
                <a:srgbClr val="000000"/>
              </a:buClr>
              <a:buSzPts val="1800"/>
              <a:buFont typeface="Roboto Mono"/>
              <a:buChar char="-"/>
            </a:pPr>
            <a:r>
              <a:rPr lang="en-GB">
                <a:solidFill>
                  <a:srgbClr val="000000"/>
                </a:solidFill>
                <a:latin typeface="Roboto Mono"/>
                <a:ea typeface="Roboto Mono"/>
                <a:cs typeface="Roboto Mono"/>
                <a:sym typeface="Roboto Mono"/>
              </a:rPr>
              <a:t>A lot of intricacies with “pre web scraped data”.</a:t>
            </a:r>
            <a:endParaRPr>
              <a:solidFill>
                <a:srgbClr val="000000"/>
              </a:solidFill>
              <a:latin typeface="Roboto Mono"/>
              <a:ea typeface="Roboto Mono"/>
              <a:cs typeface="Roboto Mono"/>
              <a:sym typeface="Roboto Mono"/>
            </a:endParaRPr>
          </a:p>
        </p:txBody>
      </p:sp>
      <p:pic>
        <p:nvPicPr>
          <p:cNvPr id="91" name="Google Shape;91;p17"/>
          <p:cNvPicPr preferRelativeResize="0"/>
          <p:nvPr/>
        </p:nvPicPr>
        <p:blipFill>
          <a:blip r:embed="rId3">
            <a:alphaModFix/>
          </a:blip>
          <a:stretch>
            <a:fillRect/>
          </a:stretch>
        </p:blipFill>
        <p:spPr>
          <a:xfrm>
            <a:off x="5257800" y="0"/>
            <a:ext cx="4343399" cy="54102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4267200" y="2043925"/>
            <a:ext cx="863700" cy="863700"/>
          </a:xfrm>
          <a:prstGeom prst="rect">
            <a:avLst/>
          </a:prstGeom>
          <a:noFill/>
          <a:ln>
            <a:noFill/>
          </a:ln>
        </p:spPr>
      </p:pic>
      <p:pic>
        <p:nvPicPr>
          <p:cNvPr id="97" name="Google Shape;97;p18"/>
          <p:cNvPicPr preferRelativeResize="0"/>
          <p:nvPr/>
        </p:nvPicPr>
        <p:blipFill>
          <a:blip r:embed="rId3">
            <a:alphaModFix/>
          </a:blip>
          <a:stretch>
            <a:fillRect/>
          </a:stretch>
        </p:blipFill>
        <p:spPr>
          <a:xfrm>
            <a:off x="4267200" y="1141550"/>
            <a:ext cx="863700" cy="863700"/>
          </a:xfrm>
          <a:prstGeom prst="rect">
            <a:avLst/>
          </a:prstGeom>
          <a:noFill/>
          <a:ln>
            <a:noFill/>
          </a:ln>
        </p:spPr>
      </p:pic>
      <p:pic>
        <p:nvPicPr>
          <p:cNvPr id="98" name="Google Shape;98;p18"/>
          <p:cNvPicPr preferRelativeResize="0"/>
          <p:nvPr/>
        </p:nvPicPr>
        <p:blipFill>
          <a:blip r:embed="rId3">
            <a:alphaModFix/>
          </a:blip>
          <a:stretch>
            <a:fillRect/>
          </a:stretch>
        </p:blipFill>
        <p:spPr>
          <a:xfrm>
            <a:off x="4267200" y="2946300"/>
            <a:ext cx="863700" cy="863700"/>
          </a:xfrm>
          <a:prstGeom prst="rect">
            <a:avLst/>
          </a:prstGeom>
          <a:noFill/>
          <a:ln>
            <a:noFill/>
          </a:ln>
        </p:spPr>
      </p:pic>
      <p:pic>
        <p:nvPicPr>
          <p:cNvPr id="99" name="Google Shape;99;p18"/>
          <p:cNvPicPr preferRelativeResize="0"/>
          <p:nvPr/>
        </p:nvPicPr>
        <p:blipFill>
          <a:blip r:embed="rId3">
            <a:alphaModFix/>
          </a:blip>
          <a:stretch>
            <a:fillRect/>
          </a:stretch>
        </p:blipFill>
        <p:spPr>
          <a:xfrm>
            <a:off x="4267200" y="359750"/>
            <a:ext cx="863700" cy="863700"/>
          </a:xfrm>
          <a:prstGeom prst="rect">
            <a:avLst/>
          </a:prstGeom>
          <a:noFill/>
          <a:ln>
            <a:noFill/>
          </a:ln>
        </p:spPr>
      </p:pic>
      <p:pic>
        <p:nvPicPr>
          <p:cNvPr id="100" name="Google Shape;100;p18"/>
          <p:cNvPicPr preferRelativeResize="0"/>
          <p:nvPr/>
        </p:nvPicPr>
        <p:blipFill>
          <a:blip r:embed="rId4">
            <a:alphaModFix/>
          </a:blip>
          <a:stretch>
            <a:fillRect/>
          </a:stretch>
        </p:blipFill>
        <p:spPr>
          <a:xfrm>
            <a:off x="228600" y="914400"/>
            <a:ext cx="3886199" cy="3331028"/>
          </a:xfrm>
          <a:prstGeom prst="rect">
            <a:avLst/>
          </a:prstGeom>
          <a:noFill/>
          <a:ln>
            <a:noFill/>
          </a:ln>
        </p:spPr>
      </p:pic>
      <p:sp>
        <p:nvSpPr>
          <p:cNvPr id="101" name="Google Shape;101;p18"/>
          <p:cNvSpPr txBox="1"/>
          <p:nvPr/>
        </p:nvSpPr>
        <p:spPr>
          <a:xfrm>
            <a:off x="381000" y="228600"/>
            <a:ext cx="3352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SEMIFINAL SCORES (BOULDERING)</a:t>
            </a:r>
            <a:endParaRPr>
              <a:latin typeface="Roboto Mono"/>
              <a:ea typeface="Roboto Mono"/>
              <a:cs typeface="Roboto Mono"/>
              <a:sym typeface="Roboto Mono"/>
            </a:endParaRPr>
          </a:p>
        </p:txBody>
      </p:sp>
      <p:pic>
        <p:nvPicPr>
          <p:cNvPr id="102" name="Google Shape;102;p18"/>
          <p:cNvPicPr preferRelativeResize="0"/>
          <p:nvPr/>
        </p:nvPicPr>
        <p:blipFill>
          <a:blip r:embed="rId5">
            <a:alphaModFix/>
          </a:blip>
          <a:stretch>
            <a:fillRect/>
          </a:stretch>
        </p:blipFill>
        <p:spPr>
          <a:xfrm>
            <a:off x="5130900" y="1005394"/>
            <a:ext cx="3784500" cy="3185606"/>
          </a:xfrm>
          <a:prstGeom prst="rect">
            <a:avLst/>
          </a:prstGeom>
          <a:noFill/>
          <a:ln>
            <a:noFill/>
          </a:ln>
        </p:spPr>
      </p:pic>
      <p:sp>
        <p:nvSpPr>
          <p:cNvPr id="103" name="Google Shape;103;p18"/>
          <p:cNvSpPr txBox="1"/>
          <p:nvPr/>
        </p:nvSpPr>
        <p:spPr>
          <a:xfrm>
            <a:off x="5410200" y="228600"/>
            <a:ext cx="3352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FINAL SCORES (BOULDERING)</a:t>
            </a:r>
            <a:endParaRPr>
              <a:latin typeface="Roboto Mono"/>
              <a:ea typeface="Roboto Mono"/>
              <a:cs typeface="Roboto Mono"/>
              <a:sym typeface="Roboto Mono"/>
            </a:endParaRPr>
          </a:p>
        </p:txBody>
      </p:sp>
      <p:pic>
        <p:nvPicPr>
          <p:cNvPr id="104" name="Google Shape;104;p18"/>
          <p:cNvPicPr preferRelativeResize="0"/>
          <p:nvPr/>
        </p:nvPicPr>
        <p:blipFill rotWithShape="1">
          <a:blip r:embed="rId6">
            <a:alphaModFix/>
          </a:blip>
          <a:srcRect b="0" l="0" r="0" t="0"/>
          <a:stretch/>
        </p:blipFill>
        <p:spPr>
          <a:xfrm>
            <a:off x="4114800" y="4724400"/>
            <a:ext cx="381000" cy="381000"/>
          </a:xfrm>
          <a:prstGeom prst="rect">
            <a:avLst/>
          </a:prstGeom>
          <a:noFill/>
          <a:ln>
            <a:noFill/>
          </a:ln>
        </p:spPr>
      </p:pic>
      <p:sp>
        <p:nvSpPr>
          <p:cNvPr id="105" name="Google Shape;105;p18"/>
          <p:cNvSpPr txBox="1"/>
          <p:nvPr/>
        </p:nvSpPr>
        <p:spPr>
          <a:xfrm>
            <a:off x="4495800" y="4267200"/>
            <a:ext cx="1143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 TOPS</a:t>
            </a:r>
            <a:endParaRPr>
              <a:latin typeface="Roboto Mono"/>
              <a:ea typeface="Roboto Mono"/>
              <a:cs typeface="Roboto Mono"/>
              <a:sym typeface="Roboto Mono"/>
            </a:endParaRPr>
          </a:p>
        </p:txBody>
      </p:sp>
      <p:sp>
        <p:nvSpPr>
          <p:cNvPr id="106" name="Google Shape;106;p18"/>
          <p:cNvSpPr txBox="1"/>
          <p:nvPr/>
        </p:nvSpPr>
        <p:spPr>
          <a:xfrm>
            <a:off x="4495800" y="4724400"/>
            <a:ext cx="1905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 BONUS POINTS</a:t>
            </a:r>
            <a:endParaRPr>
              <a:latin typeface="Roboto Mono"/>
              <a:ea typeface="Roboto Mono"/>
              <a:cs typeface="Roboto Mono"/>
              <a:sym typeface="Roboto Mono"/>
            </a:endParaRPr>
          </a:p>
        </p:txBody>
      </p:sp>
      <p:pic>
        <p:nvPicPr>
          <p:cNvPr id="107" name="Google Shape;107;p18"/>
          <p:cNvPicPr preferRelativeResize="0"/>
          <p:nvPr/>
        </p:nvPicPr>
        <p:blipFill rotWithShape="1">
          <a:blip r:embed="rId7">
            <a:alphaModFix/>
          </a:blip>
          <a:srcRect b="19048" l="0" r="0" t="0"/>
          <a:stretch/>
        </p:blipFill>
        <p:spPr>
          <a:xfrm>
            <a:off x="4095750" y="4267200"/>
            <a:ext cx="400050" cy="323850"/>
          </a:xfrm>
          <a:prstGeom prst="rect">
            <a:avLst/>
          </a:prstGeom>
          <a:noFill/>
          <a:ln>
            <a:noFill/>
          </a:ln>
        </p:spPr>
      </p:pic>
      <p:sp>
        <p:nvSpPr>
          <p:cNvPr id="108" name="Google Shape;108;p18"/>
          <p:cNvSpPr txBox="1"/>
          <p:nvPr/>
        </p:nvSpPr>
        <p:spPr>
          <a:xfrm>
            <a:off x="0" y="4800600"/>
            <a:ext cx="34290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900">
              <a:solidFill>
                <a:srgbClr val="666666"/>
              </a:solidFill>
              <a:latin typeface="Roboto Mono"/>
              <a:ea typeface="Roboto Mono"/>
              <a:cs typeface="Roboto Mono"/>
              <a:sym typeface="Roboto Mono"/>
            </a:endParaRPr>
          </a:p>
        </p:txBody>
      </p:sp>
      <p:sp>
        <p:nvSpPr>
          <p:cNvPr id="109" name="Google Shape;109;p18"/>
          <p:cNvSpPr/>
          <p:nvPr/>
        </p:nvSpPr>
        <p:spPr>
          <a:xfrm>
            <a:off x="3886200" y="4267200"/>
            <a:ext cx="2286000" cy="838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nvSpPr>
        <p:spPr>
          <a:xfrm>
            <a:off x="76200" y="152400"/>
            <a:ext cx="9144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Roboto Mono"/>
                <a:ea typeface="Roboto Mono"/>
                <a:cs typeface="Roboto Mono"/>
                <a:sym typeface="Roboto Mono"/>
              </a:rPr>
              <a:t>Can the country impact the </a:t>
            </a:r>
            <a:r>
              <a:rPr lang="en-GB" sz="1700">
                <a:latin typeface="Roboto Mono"/>
                <a:ea typeface="Roboto Mono"/>
                <a:cs typeface="Roboto Mono"/>
                <a:sym typeface="Roboto Mono"/>
              </a:rPr>
              <a:t>athlete's</a:t>
            </a:r>
            <a:r>
              <a:rPr lang="en-GB" sz="1700">
                <a:latin typeface="Roboto Mono"/>
                <a:ea typeface="Roboto Mono"/>
                <a:cs typeface="Roboto Mono"/>
                <a:sym typeface="Roboto Mono"/>
              </a:rPr>
              <a:t> </a:t>
            </a:r>
            <a:r>
              <a:rPr lang="en-GB" sz="1700">
                <a:latin typeface="Roboto Mono"/>
                <a:ea typeface="Roboto Mono"/>
                <a:cs typeface="Roboto Mono"/>
                <a:sym typeface="Roboto Mono"/>
              </a:rPr>
              <a:t>performance</a:t>
            </a:r>
            <a:r>
              <a:rPr lang="en-GB" sz="1700">
                <a:latin typeface="Roboto Mono"/>
                <a:ea typeface="Roboto Mono"/>
                <a:cs typeface="Roboto Mono"/>
                <a:sym typeface="Roboto Mono"/>
              </a:rPr>
              <a:t> in a </a:t>
            </a:r>
            <a:r>
              <a:rPr lang="en-GB" sz="1700">
                <a:latin typeface="Roboto Mono"/>
                <a:ea typeface="Roboto Mono"/>
                <a:cs typeface="Roboto Mono"/>
                <a:sym typeface="Roboto Mono"/>
              </a:rPr>
              <a:t>different</a:t>
            </a:r>
            <a:r>
              <a:rPr lang="en-GB" sz="1700">
                <a:latin typeface="Roboto Mono"/>
                <a:ea typeface="Roboto Mono"/>
                <a:cs typeface="Roboto Mono"/>
                <a:sym typeface="Roboto Mono"/>
              </a:rPr>
              <a:t> way?</a:t>
            </a:r>
            <a:endParaRPr sz="1700">
              <a:latin typeface="Roboto Mono"/>
              <a:ea typeface="Roboto Mono"/>
              <a:cs typeface="Roboto Mono"/>
              <a:sym typeface="Roboto Mono"/>
            </a:endParaRPr>
          </a:p>
        </p:txBody>
      </p:sp>
      <p:pic>
        <p:nvPicPr>
          <p:cNvPr id="115" name="Google Shape;115;p19"/>
          <p:cNvPicPr preferRelativeResize="0"/>
          <p:nvPr/>
        </p:nvPicPr>
        <p:blipFill>
          <a:blip r:embed="rId3">
            <a:alphaModFix/>
          </a:blip>
          <a:stretch>
            <a:fillRect/>
          </a:stretch>
        </p:blipFill>
        <p:spPr>
          <a:xfrm>
            <a:off x="152400" y="762000"/>
            <a:ext cx="4343400" cy="4191000"/>
          </a:xfrm>
          <a:prstGeom prst="rect">
            <a:avLst/>
          </a:prstGeom>
          <a:noFill/>
          <a:ln>
            <a:noFill/>
          </a:ln>
        </p:spPr>
      </p:pic>
      <p:sp>
        <p:nvSpPr>
          <p:cNvPr id="116" name="Google Shape;116;p19"/>
          <p:cNvSpPr txBox="1"/>
          <p:nvPr/>
        </p:nvSpPr>
        <p:spPr>
          <a:xfrm>
            <a:off x="457200" y="1066800"/>
            <a:ext cx="762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Roboto Mono"/>
                <a:ea typeface="Roboto Mono"/>
                <a:cs typeface="Roboto Mono"/>
                <a:sym typeface="Roboto Mono"/>
              </a:rPr>
              <a:t>2018</a:t>
            </a:r>
            <a:endParaRPr b="1" sz="1800">
              <a:latin typeface="Roboto Mono"/>
              <a:ea typeface="Roboto Mono"/>
              <a:cs typeface="Roboto Mono"/>
              <a:sym typeface="Roboto Mono"/>
            </a:endParaRPr>
          </a:p>
        </p:txBody>
      </p:sp>
      <p:pic>
        <p:nvPicPr>
          <p:cNvPr id="117" name="Google Shape;117;p19"/>
          <p:cNvPicPr preferRelativeResize="0"/>
          <p:nvPr/>
        </p:nvPicPr>
        <p:blipFill>
          <a:blip r:embed="rId4">
            <a:alphaModFix/>
          </a:blip>
          <a:stretch>
            <a:fillRect/>
          </a:stretch>
        </p:blipFill>
        <p:spPr>
          <a:xfrm>
            <a:off x="4876799" y="775147"/>
            <a:ext cx="4572000" cy="4330253"/>
          </a:xfrm>
          <a:prstGeom prst="rect">
            <a:avLst/>
          </a:prstGeom>
          <a:noFill/>
          <a:ln>
            <a:noFill/>
          </a:ln>
        </p:spPr>
      </p:pic>
      <p:sp>
        <p:nvSpPr>
          <p:cNvPr id="118" name="Google Shape;118;p19"/>
          <p:cNvSpPr txBox="1"/>
          <p:nvPr/>
        </p:nvSpPr>
        <p:spPr>
          <a:xfrm>
            <a:off x="4724400" y="1066800"/>
            <a:ext cx="7620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Roboto Mono"/>
                <a:ea typeface="Roboto Mono"/>
                <a:cs typeface="Roboto Mono"/>
                <a:sym typeface="Roboto Mono"/>
              </a:rPr>
              <a:t>2019</a:t>
            </a:r>
            <a:endParaRPr b="1" sz="1800">
              <a:latin typeface="Roboto Mono"/>
              <a:ea typeface="Roboto Mono"/>
              <a:cs typeface="Roboto Mono"/>
              <a:sym typeface="Roboto Mono"/>
            </a:endParaRPr>
          </a:p>
        </p:txBody>
      </p:sp>
      <p:pic>
        <p:nvPicPr>
          <p:cNvPr id="119" name="Google Shape;119;p19"/>
          <p:cNvPicPr preferRelativeResize="0"/>
          <p:nvPr/>
        </p:nvPicPr>
        <p:blipFill>
          <a:blip r:embed="rId5">
            <a:alphaModFix/>
          </a:blip>
          <a:stretch>
            <a:fillRect/>
          </a:stretch>
        </p:blipFill>
        <p:spPr>
          <a:xfrm>
            <a:off x="4396100" y="4089300"/>
            <a:ext cx="863700" cy="86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rot="10799994">
            <a:off x="4350099" y="603261"/>
            <a:ext cx="616450" cy="674625"/>
          </a:xfrm>
          <a:prstGeom prst="rect">
            <a:avLst/>
          </a:prstGeom>
          <a:noFill/>
          <a:ln>
            <a:noFill/>
          </a:ln>
        </p:spPr>
      </p:pic>
      <p:pic>
        <p:nvPicPr>
          <p:cNvPr id="125" name="Google Shape;125;p20"/>
          <p:cNvPicPr preferRelativeResize="0"/>
          <p:nvPr/>
        </p:nvPicPr>
        <p:blipFill>
          <a:blip r:embed="rId3">
            <a:alphaModFix/>
          </a:blip>
          <a:stretch>
            <a:fillRect/>
          </a:stretch>
        </p:blipFill>
        <p:spPr>
          <a:xfrm rot="10799994">
            <a:off x="4350099" y="1277911"/>
            <a:ext cx="616450" cy="674625"/>
          </a:xfrm>
          <a:prstGeom prst="rect">
            <a:avLst/>
          </a:prstGeom>
          <a:noFill/>
          <a:ln>
            <a:noFill/>
          </a:ln>
        </p:spPr>
      </p:pic>
      <p:pic>
        <p:nvPicPr>
          <p:cNvPr id="126" name="Google Shape;126;p20"/>
          <p:cNvPicPr preferRelativeResize="0"/>
          <p:nvPr/>
        </p:nvPicPr>
        <p:blipFill>
          <a:blip r:embed="rId3">
            <a:alphaModFix/>
          </a:blip>
          <a:stretch>
            <a:fillRect/>
          </a:stretch>
        </p:blipFill>
        <p:spPr>
          <a:xfrm rot="10799994">
            <a:off x="4343400" y="1992374"/>
            <a:ext cx="616450" cy="674625"/>
          </a:xfrm>
          <a:prstGeom prst="rect">
            <a:avLst/>
          </a:prstGeom>
          <a:noFill/>
          <a:ln>
            <a:noFill/>
          </a:ln>
        </p:spPr>
      </p:pic>
      <p:pic>
        <p:nvPicPr>
          <p:cNvPr id="127" name="Google Shape;127;p20"/>
          <p:cNvPicPr preferRelativeResize="0"/>
          <p:nvPr/>
        </p:nvPicPr>
        <p:blipFill>
          <a:blip r:embed="rId3">
            <a:alphaModFix/>
          </a:blip>
          <a:stretch>
            <a:fillRect/>
          </a:stretch>
        </p:blipFill>
        <p:spPr>
          <a:xfrm rot="10799994">
            <a:off x="4343400" y="2678174"/>
            <a:ext cx="616450" cy="674625"/>
          </a:xfrm>
          <a:prstGeom prst="rect">
            <a:avLst/>
          </a:prstGeom>
          <a:noFill/>
          <a:ln>
            <a:noFill/>
          </a:ln>
        </p:spPr>
      </p:pic>
      <p:pic>
        <p:nvPicPr>
          <p:cNvPr id="128" name="Google Shape;128;p20"/>
          <p:cNvPicPr preferRelativeResize="0"/>
          <p:nvPr/>
        </p:nvPicPr>
        <p:blipFill rotWithShape="1">
          <a:blip r:embed="rId4">
            <a:alphaModFix/>
          </a:blip>
          <a:srcRect b="2780" l="0" r="0" t="0"/>
          <a:stretch/>
        </p:blipFill>
        <p:spPr>
          <a:xfrm>
            <a:off x="-76200" y="990600"/>
            <a:ext cx="4343400" cy="2667000"/>
          </a:xfrm>
          <a:prstGeom prst="rect">
            <a:avLst/>
          </a:prstGeom>
          <a:noFill/>
          <a:ln>
            <a:noFill/>
          </a:ln>
        </p:spPr>
      </p:pic>
      <p:sp>
        <p:nvSpPr>
          <p:cNvPr id="129" name="Google Shape;129;p20"/>
          <p:cNvSpPr txBox="1"/>
          <p:nvPr/>
        </p:nvSpPr>
        <p:spPr>
          <a:xfrm>
            <a:off x="381000" y="228600"/>
            <a:ext cx="3352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SEMIFINAL SCORES (LEAD)</a:t>
            </a:r>
            <a:endParaRPr>
              <a:latin typeface="Roboto Mono"/>
              <a:ea typeface="Roboto Mono"/>
              <a:cs typeface="Roboto Mono"/>
              <a:sym typeface="Roboto Mono"/>
            </a:endParaRPr>
          </a:p>
        </p:txBody>
      </p:sp>
      <p:sp>
        <p:nvSpPr>
          <p:cNvPr id="130" name="Google Shape;130;p20"/>
          <p:cNvSpPr txBox="1"/>
          <p:nvPr/>
        </p:nvSpPr>
        <p:spPr>
          <a:xfrm>
            <a:off x="5410200" y="228600"/>
            <a:ext cx="3352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FINAL SCORES (LEAD)</a:t>
            </a:r>
            <a:endParaRPr>
              <a:latin typeface="Roboto Mono"/>
              <a:ea typeface="Roboto Mono"/>
              <a:cs typeface="Roboto Mono"/>
              <a:sym typeface="Roboto Mono"/>
            </a:endParaRPr>
          </a:p>
        </p:txBody>
      </p:sp>
      <p:pic>
        <p:nvPicPr>
          <p:cNvPr id="131" name="Google Shape;131;p20"/>
          <p:cNvPicPr preferRelativeResize="0"/>
          <p:nvPr/>
        </p:nvPicPr>
        <p:blipFill>
          <a:blip r:embed="rId5">
            <a:alphaModFix/>
          </a:blip>
          <a:stretch>
            <a:fillRect/>
          </a:stretch>
        </p:blipFill>
        <p:spPr>
          <a:xfrm>
            <a:off x="5029200" y="956460"/>
            <a:ext cx="4121500" cy="2701140"/>
          </a:xfrm>
          <a:prstGeom prst="rect">
            <a:avLst/>
          </a:prstGeom>
          <a:noFill/>
          <a:ln>
            <a:noFill/>
          </a:ln>
        </p:spPr>
      </p:pic>
      <p:pic>
        <p:nvPicPr>
          <p:cNvPr id="132" name="Google Shape;132;p20"/>
          <p:cNvPicPr preferRelativeResize="0"/>
          <p:nvPr/>
        </p:nvPicPr>
        <p:blipFill>
          <a:blip r:embed="rId6">
            <a:alphaModFix/>
          </a:blip>
          <a:stretch>
            <a:fillRect/>
          </a:stretch>
        </p:blipFill>
        <p:spPr>
          <a:xfrm>
            <a:off x="2527913" y="4591912"/>
            <a:ext cx="423008" cy="372913"/>
          </a:xfrm>
          <a:prstGeom prst="rect">
            <a:avLst/>
          </a:prstGeom>
          <a:noFill/>
          <a:ln>
            <a:noFill/>
          </a:ln>
        </p:spPr>
      </p:pic>
      <p:pic>
        <p:nvPicPr>
          <p:cNvPr id="133" name="Google Shape;133;p20"/>
          <p:cNvPicPr preferRelativeResize="0"/>
          <p:nvPr/>
        </p:nvPicPr>
        <p:blipFill>
          <a:blip r:embed="rId7">
            <a:alphaModFix/>
          </a:blip>
          <a:stretch>
            <a:fillRect/>
          </a:stretch>
        </p:blipFill>
        <p:spPr>
          <a:xfrm>
            <a:off x="2532954" y="3962408"/>
            <a:ext cx="412925" cy="371617"/>
          </a:xfrm>
          <a:prstGeom prst="rect">
            <a:avLst/>
          </a:prstGeom>
          <a:noFill/>
          <a:ln>
            <a:noFill/>
          </a:ln>
        </p:spPr>
      </p:pic>
      <p:pic>
        <p:nvPicPr>
          <p:cNvPr id="134" name="Google Shape;134;p20"/>
          <p:cNvPicPr preferRelativeResize="0"/>
          <p:nvPr/>
        </p:nvPicPr>
        <p:blipFill>
          <a:blip r:embed="rId8">
            <a:alphaModFix/>
          </a:blip>
          <a:stretch>
            <a:fillRect/>
          </a:stretch>
        </p:blipFill>
        <p:spPr>
          <a:xfrm>
            <a:off x="4944839" y="4575987"/>
            <a:ext cx="412936" cy="362554"/>
          </a:xfrm>
          <a:prstGeom prst="rect">
            <a:avLst/>
          </a:prstGeom>
          <a:noFill/>
          <a:ln>
            <a:noFill/>
          </a:ln>
        </p:spPr>
      </p:pic>
      <p:pic>
        <p:nvPicPr>
          <p:cNvPr id="135" name="Google Shape;135;p20"/>
          <p:cNvPicPr preferRelativeResize="0"/>
          <p:nvPr/>
        </p:nvPicPr>
        <p:blipFill>
          <a:blip r:embed="rId9">
            <a:alphaModFix/>
          </a:blip>
          <a:stretch>
            <a:fillRect/>
          </a:stretch>
        </p:blipFill>
        <p:spPr>
          <a:xfrm>
            <a:off x="4944839" y="3975184"/>
            <a:ext cx="412936" cy="352195"/>
          </a:xfrm>
          <a:prstGeom prst="rect">
            <a:avLst/>
          </a:prstGeom>
          <a:noFill/>
          <a:ln>
            <a:noFill/>
          </a:ln>
        </p:spPr>
      </p:pic>
      <p:sp>
        <p:nvSpPr>
          <p:cNvPr id="136" name="Google Shape;136;p20"/>
          <p:cNvSpPr txBox="1"/>
          <p:nvPr/>
        </p:nvSpPr>
        <p:spPr>
          <a:xfrm>
            <a:off x="3075775" y="3964825"/>
            <a:ext cx="9975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 TOPS</a:t>
            </a:r>
            <a:endParaRPr>
              <a:latin typeface="Roboto Mono"/>
              <a:ea typeface="Roboto Mono"/>
              <a:cs typeface="Roboto Mono"/>
              <a:sym typeface="Roboto Mono"/>
            </a:endParaRPr>
          </a:p>
        </p:txBody>
      </p:sp>
      <p:sp>
        <p:nvSpPr>
          <p:cNvPr id="137" name="Google Shape;137;p20"/>
          <p:cNvSpPr txBox="1"/>
          <p:nvPr/>
        </p:nvSpPr>
        <p:spPr>
          <a:xfrm>
            <a:off x="3075775" y="4598025"/>
            <a:ext cx="19707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 NEARLY TOPPED</a:t>
            </a:r>
            <a:endParaRPr>
              <a:latin typeface="Roboto Mono"/>
              <a:ea typeface="Roboto Mono"/>
              <a:cs typeface="Roboto Mono"/>
              <a:sym typeface="Roboto Mono"/>
            </a:endParaRPr>
          </a:p>
        </p:txBody>
      </p:sp>
      <p:sp>
        <p:nvSpPr>
          <p:cNvPr id="138" name="Google Shape;138;p20"/>
          <p:cNvSpPr txBox="1"/>
          <p:nvPr/>
        </p:nvSpPr>
        <p:spPr>
          <a:xfrm>
            <a:off x="5535675" y="3975175"/>
            <a:ext cx="1330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 MIDPOINT</a:t>
            </a:r>
            <a:endParaRPr>
              <a:latin typeface="Roboto Mono"/>
              <a:ea typeface="Roboto Mono"/>
              <a:cs typeface="Roboto Mono"/>
              <a:sym typeface="Roboto Mono"/>
            </a:endParaRPr>
          </a:p>
        </p:txBody>
      </p:sp>
      <p:sp>
        <p:nvSpPr>
          <p:cNvPr id="139" name="Google Shape;139;p20"/>
          <p:cNvSpPr txBox="1"/>
          <p:nvPr/>
        </p:nvSpPr>
        <p:spPr>
          <a:xfrm>
            <a:off x="5535675" y="4565650"/>
            <a:ext cx="15882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Mono"/>
                <a:ea typeface="Roboto Mono"/>
                <a:cs typeface="Roboto Mono"/>
                <a:sym typeface="Roboto Mono"/>
              </a:rPr>
              <a:t>= BEGINNING</a:t>
            </a:r>
            <a:endParaRPr>
              <a:latin typeface="Roboto Mono"/>
              <a:ea typeface="Roboto Mono"/>
              <a:cs typeface="Roboto Mono"/>
              <a:sym typeface="Roboto Mono"/>
            </a:endParaRPr>
          </a:p>
        </p:txBody>
      </p:sp>
      <p:sp>
        <p:nvSpPr>
          <p:cNvPr id="140" name="Google Shape;140;p20"/>
          <p:cNvSpPr/>
          <p:nvPr/>
        </p:nvSpPr>
        <p:spPr>
          <a:xfrm>
            <a:off x="2449275" y="3905975"/>
            <a:ext cx="4576200" cy="1121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nvSpPr>
        <p:spPr>
          <a:xfrm>
            <a:off x="0" y="0"/>
            <a:ext cx="91440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latin typeface="Roboto Mono"/>
                <a:ea typeface="Roboto Mono"/>
                <a:cs typeface="Roboto Mono"/>
                <a:sym typeface="Roboto Mono"/>
              </a:rPr>
              <a:t>Can the country impact the athlete's performance in a different way?</a:t>
            </a:r>
            <a:endParaRPr sz="1700">
              <a:solidFill>
                <a:schemeClr val="dk1"/>
              </a:solidFill>
              <a:latin typeface="Roboto Mono"/>
              <a:ea typeface="Roboto Mono"/>
              <a:cs typeface="Roboto Mono"/>
              <a:sym typeface="Roboto Mono"/>
            </a:endParaRPr>
          </a:p>
        </p:txBody>
      </p:sp>
      <p:sp>
        <p:nvSpPr>
          <p:cNvPr id="146" name="Google Shape;146;p21"/>
          <p:cNvSpPr txBox="1"/>
          <p:nvPr/>
        </p:nvSpPr>
        <p:spPr>
          <a:xfrm>
            <a:off x="507325" y="1002925"/>
            <a:ext cx="762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Roboto Mono"/>
                <a:ea typeface="Roboto Mono"/>
                <a:cs typeface="Roboto Mono"/>
                <a:sym typeface="Roboto Mono"/>
              </a:rPr>
              <a:t>2018</a:t>
            </a:r>
            <a:endParaRPr b="1" sz="1800">
              <a:latin typeface="Roboto Mono"/>
              <a:ea typeface="Roboto Mono"/>
              <a:cs typeface="Roboto Mono"/>
              <a:sym typeface="Roboto Mono"/>
            </a:endParaRPr>
          </a:p>
        </p:txBody>
      </p:sp>
      <p:pic>
        <p:nvPicPr>
          <p:cNvPr id="147" name="Google Shape;147;p21"/>
          <p:cNvPicPr preferRelativeResize="0"/>
          <p:nvPr/>
        </p:nvPicPr>
        <p:blipFill>
          <a:blip r:embed="rId3">
            <a:alphaModFix/>
          </a:blip>
          <a:stretch>
            <a:fillRect/>
          </a:stretch>
        </p:blipFill>
        <p:spPr>
          <a:xfrm>
            <a:off x="166950" y="588978"/>
            <a:ext cx="4405050" cy="4502947"/>
          </a:xfrm>
          <a:prstGeom prst="rect">
            <a:avLst/>
          </a:prstGeom>
          <a:noFill/>
          <a:ln>
            <a:noFill/>
          </a:ln>
        </p:spPr>
      </p:pic>
      <p:pic>
        <p:nvPicPr>
          <p:cNvPr id="148" name="Google Shape;148;p21"/>
          <p:cNvPicPr preferRelativeResize="0"/>
          <p:nvPr/>
        </p:nvPicPr>
        <p:blipFill>
          <a:blip r:embed="rId4">
            <a:alphaModFix/>
          </a:blip>
          <a:stretch>
            <a:fillRect/>
          </a:stretch>
        </p:blipFill>
        <p:spPr>
          <a:xfrm>
            <a:off x="4876803" y="796675"/>
            <a:ext cx="4267198" cy="3917558"/>
          </a:xfrm>
          <a:prstGeom prst="rect">
            <a:avLst/>
          </a:prstGeom>
          <a:noFill/>
          <a:ln>
            <a:noFill/>
          </a:ln>
        </p:spPr>
      </p:pic>
      <p:sp>
        <p:nvSpPr>
          <p:cNvPr id="149" name="Google Shape;149;p21"/>
          <p:cNvSpPr txBox="1"/>
          <p:nvPr/>
        </p:nvSpPr>
        <p:spPr>
          <a:xfrm>
            <a:off x="457200" y="1066800"/>
            <a:ext cx="7620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Roboto Mono"/>
                <a:ea typeface="Roboto Mono"/>
                <a:cs typeface="Roboto Mono"/>
                <a:sym typeface="Roboto Mono"/>
              </a:rPr>
              <a:t>2018</a:t>
            </a:r>
            <a:endParaRPr b="1" sz="1800">
              <a:latin typeface="Roboto Mono"/>
              <a:ea typeface="Roboto Mono"/>
              <a:cs typeface="Roboto Mono"/>
              <a:sym typeface="Roboto Mono"/>
            </a:endParaRPr>
          </a:p>
        </p:txBody>
      </p:sp>
      <p:sp>
        <p:nvSpPr>
          <p:cNvPr id="150" name="Google Shape;150;p21"/>
          <p:cNvSpPr txBox="1"/>
          <p:nvPr/>
        </p:nvSpPr>
        <p:spPr>
          <a:xfrm>
            <a:off x="4724400" y="1066800"/>
            <a:ext cx="7620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Roboto Mono"/>
                <a:ea typeface="Roboto Mono"/>
                <a:cs typeface="Roboto Mono"/>
                <a:sym typeface="Roboto Mono"/>
              </a:rPr>
              <a:t>2019</a:t>
            </a:r>
            <a:endParaRPr b="1" sz="1800">
              <a:latin typeface="Roboto Mono"/>
              <a:ea typeface="Roboto Mono"/>
              <a:cs typeface="Roboto Mono"/>
              <a:sym typeface="Roboto Mono"/>
            </a:endParaRPr>
          </a:p>
        </p:txBody>
      </p:sp>
      <p:pic>
        <p:nvPicPr>
          <p:cNvPr id="151" name="Google Shape;151;p21"/>
          <p:cNvPicPr preferRelativeResize="0"/>
          <p:nvPr/>
        </p:nvPicPr>
        <p:blipFill>
          <a:blip r:embed="rId5">
            <a:alphaModFix/>
          </a:blip>
          <a:stretch>
            <a:fillRect/>
          </a:stretch>
        </p:blipFill>
        <p:spPr>
          <a:xfrm rot="10799994">
            <a:off x="4572000" y="4341099"/>
            <a:ext cx="616450" cy="67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